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dat" ContentType="text/plai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openxmlformats.org/officeDocument/2006/relationships/extended-properties" Target="docProps/app.xml" Id="rId4" /><Relationship Type="http://schemas.microsoft.com/office/2006/relationships/txt" Target="/udata/data.dat" Id="R63a43c9c891349fe"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06" r:id="rId2"/>
    <p:sldId id="307" r:id="rId3"/>
    <p:sldId id="308" r:id="rId4"/>
    <p:sldId id="333" r:id="rId5"/>
    <p:sldId id="310" r:id="rId6"/>
    <p:sldId id="311" r:id="rId7"/>
    <p:sldId id="312" r:id="rId8"/>
    <p:sldId id="313" r:id="rId9"/>
    <p:sldId id="314" r:id="rId10"/>
    <p:sldId id="315" r:id="rId11"/>
    <p:sldId id="334" r:id="rId12"/>
    <p:sldId id="335" r:id="rId13"/>
    <p:sldId id="336" r:id="rId14"/>
    <p:sldId id="319" r:id="rId15"/>
    <p:sldId id="330" r:id="rId16"/>
    <p:sldId id="331" r:id="rId17"/>
    <p:sldId id="332" r:id="rId18"/>
    <p:sldId id="321" r:id="rId19"/>
    <p:sldId id="337" r:id="rId20"/>
    <p:sldId id="338" r:id="rId21"/>
    <p:sldId id="320" r:id="rId22"/>
    <p:sldId id="340" r:id="rId23"/>
    <p:sldId id="341" r:id="rId24"/>
    <p:sldId id="342" r:id="rId25"/>
    <p:sldId id="339" r:id="rId26"/>
    <p:sldId id="343" r:id="rId27"/>
    <p:sldId id="328" r:id="rId28"/>
    <p:sldId id="329"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2E2"/>
    <a:srgbClr val="2DC0D2"/>
    <a:srgbClr val="E2C84C"/>
    <a:srgbClr val="FDFB6C"/>
    <a:srgbClr val="F3702C"/>
    <a:srgbClr val="54D7D3"/>
    <a:srgbClr val="EAEAEA"/>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48307" autoAdjust="0"/>
  </p:normalViewPr>
  <p:slideViewPr>
    <p:cSldViewPr snapToGrid="0">
      <p:cViewPr varScale="1">
        <p:scale>
          <a:sx n="36" d="100"/>
          <a:sy n="36" d="100"/>
        </p:scale>
        <p:origin x="1596"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A6CDEE-AF2F-4DC5-8E85-4374E5709906}" type="datetimeFigureOut">
              <a:rPr lang="zh-CN" altLang="en-US" smtClean="0"/>
              <a:t>2016/6/24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CDDFB3-E6BD-4B43-BC6D-C735721434A7}" type="slidenum">
              <a:rPr lang="zh-CN" altLang="en-US" smtClean="0"/>
              <a:t>‹#›</a:t>
            </a:fld>
            <a:endParaRPr lang="zh-CN" altLang="en-US"/>
          </a:p>
        </p:txBody>
      </p:sp>
    </p:spTree>
    <p:extLst>
      <p:ext uri="{BB962C8B-B14F-4D97-AF65-F5344CB8AC3E}">
        <p14:creationId xmlns:p14="http://schemas.microsoft.com/office/powerpoint/2010/main" val="369435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a:t>
            </a:r>
            <a:r>
              <a:rPr lang="en-US" sz="1200" kern="1200" dirty="0" smtClean="0">
                <a:solidFill>
                  <a:schemeClr val="tx1"/>
                </a:solidFill>
                <a:effectLst/>
                <a:latin typeface="+mn-lt"/>
                <a:ea typeface="+mn-ea"/>
                <a:cs typeface="+mn-cs"/>
              </a:rPr>
              <a:t>the Fellowship Selection Committee, My name is Chang Xu. I</a:t>
            </a:r>
            <a:r>
              <a:rPr lang="en-US" sz="1200" kern="1200" baseline="0" dirty="0" smtClean="0">
                <a:solidFill>
                  <a:schemeClr val="tx1"/>
                </a:solidFill>
                <a:effectLst/>
                <a:latin typeface="+mn-lt"/>
                <a:ea typeface="+mn-ea"/>
                <a:cs typeface="+mn-cs"/>
              </a:rPr>
              <a:t> am a second-year Ph.D. candidate.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 woul</a:t>
            </a:r>
            <a:r>
              <a:rPr lang="en-US" altLang="zh-CN" sz="1200" kern="1200" baseline="0" dirty="0" smtClean="0">
                <a:solidFill>
                  <a:schemeClr val="tx1"/>
                </a:solidFill>
                <a:effectLst/>
                <a:latin typeface="+mn-lt"/>
                <a:ea typeface="+mn-ea"/>
                <a:cs typeface="+mn-cs"/>
              </a:rPr>
              <a:t>d like to introduce some of my research projects about </a:t>
            </a:r>
            <a:r>
              <a:rPr lang="en-US" altLang="zh-CN" sz="1200" dirty="0" smtClean="0">
                <a:solidFill>
                  <a:schemeClr val="tx2"/>
                </a:solidFill>
                <a:latin typeface="Century Gothic" panose="020B0502020202020204" pitchFamily="34" charset="0"/>
              </a:rPr>
              <a:t>Knowledge powered deep learning</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 and </a:t>
            </a:r>
            <a:r>
              <a:rPr lang="en-US" altLang="zh-CN" sz="1200" dirty="0" smtClean="0">
                <a:solidFill>
                  <a:schemeClr val="tx2"/>
                </a:solidFill>
                <a:latin typeface="Century Gothic" panose="020B0502020202020204" pitchFamily="34" charset="0"/>
              </a:rPr>
              <a:t>Sequential deep learning</a:t>
            </a:r>
            <a:r>
              <a:rPr lang="en-US" sz="1200" kern="1200" baseline="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a:t>
            </a:fld>
            <a:endParaRPr lang="zh-CN" altLang="en-US"/>
          </a:p>
        </p:txBody>
      </p:sp>
    </p:spTree>
    <p:extLst>
      <p:ext uri="{BB962C8B-B14F-4D97-AF65-F5344CB8AC3E}">
        <p14:creationId xmlns:p14="http://schemas.microsoft.com/office/powerpoint/2010/main" val="2614104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smtClean="0">
                <a:solidFill>
                  <a:schemeClr val="tx1"/>
                </a:solidFill>
                <a:latin typeface="+mn-lt"/>
                <a:ea typeface="+mn-ea"/>
                <a:cs typeface="+mn-cs"/>
              </a:rPr>
              <a:t>Here I will describe how we equip the skip-gram model with the categorical knowledge. Categorical knowledge encodes the attributes or properties of words, from which we can group similar words according to their attributes. Then we may require the representations of words that belong to the same category to be close to each other.</a:t>
            </a:r>
            <a:endParaRPr lang="en-US" altLang="zh-CN" sz="1200" b="1" i="0" u="none" strike="sng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i="0" u="none" baseline="0" dirty="0" smtClean="0"/>
              <a:t>By combining the skip-gram objective function and the regularization function derived from the categorical knowledge, we get the objective function of C-NET.</a:t>
            </a:r>
            <a:endParaRPr lang="en-US" i="0" u="none" dirty="0" smtClean="0"/>
          </a:p>
          <a:p>
            <a:endParaRPr lang="en-US" i="0" u="none"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10</a:t>
            </a:fld>
            <a:endParaRPr lang="zh-CN" altLang="en-US"/>
          </a:p>
        </p:txBody>
      </p:sp>
    </p:spTree>
    <p:extLst>
      <p:ext uri="{BB962C8B-B14F-4D97-AF65-F5344CB8AC3E}">
        <p14:creationId xmlns:p14="http://schemas.microsoft.com/office/powerpoint/2010/main" val="2137545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i="0" u="none" dirty="0" smtClean="0"/>
              <a:t>At last, we combine</a:t>
            </a:r>
            <a:r>
              <a:rPr lang="en-US" altLang="zh-CN" i="0" u="none" baseline="0" dirty="0" smtClean="0"/>
              <a:t> R-NET, C-NET and skip-gram into a global framework, which can leverage both relational and categorical knowledge to learn word representations, </a:t>
            </a:r>
            <a:r>
              <a:rPr lang="en-US" altLang="zh-CN" i="0" u="none" strike="noStrike" baseline="0" dirty="0" smtClean="0"/>
              <a:t>called</a:t>
            </a:r>
            <a:r>
              <a:rPr lang="en-US" altLang="zh-CN" i="0" u="none" baseline="0" dirty="0" smtClean="0"/>
              <a:t> RC-NET. </a:t>
            </a:r>
          </a:p>
          <a:p>
            <a:endParaRPr lang="en-US" altLang="zh-CN" i="0" u="non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i="0" u="none" dirty="0" smtClean="0"/>
              <a:t>Actually with the RC-NET framework, the relational knowledge and categorical knowledge can compensate each other. On one hand, sometimes the relational knowledge of some words might be absent, but we can obtain their similar words from categorical knowledge and then make inference on their relations according to the relationships of their similar words. On the other hand,</a:t>
            </a:r>
            <a:r>
              <a:rPr lang="en-US" altLang="zh-CN" i="0" u="none" baseline="0" dirty="0" smtClean="0"/>
              <a:t> </a:t>
            </a:r>
            <a:r>
              <a:rPr lang="en-US" altLang="zh-CN" i="0" u="none" dirty="0" smtClean="0"/>
              <a:t>sometimes the categorical knowledge of a word might be missing. However, if the word share the same relationships with a number of other words, we will be able to infer its categorical</a:t>
            </a:r>
            <a:r>
              <a:rPr lang="en-US" altLang="zh-CN" i="0" u="none" baseline="0" dirty="0" smtClean="0"/>
              <a:t> </a:t>
            </a:r>
            <a:r>
              <a:rPr lang="en-US" altLang="zh-CN" i="0" u="none" dirty="0" smtClean="0"/>
              <a:t>knowledge from the categories of these related words.  </a:t>
            </a:r>
            <a:endParaRPr lang="zh-CN" altLang="en-US" i="0" u="none" dirty="0" smtClean="0"/>
          </a:p>
          <a:p>
            <a:r>
              <a:rPr lang="en-US" altLang="zh-CN" i="0" u="none" dirty="0" smtClean="0"/>
              <a:t> </a:t>
            </a:r>
            <a:endParaRPr lang="zh-CN" altLang="en-US" i="0" u="none" dirty="0" smtClean="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11</a:t>
            </a:fld>
            <a:endParaRPr lang="zh-CN" altLang="en-US"/>
          </a:p>
        </p:txBody>
      </p:sp>
    </p:spTree>
    <p:extLst>
      <p:ext uri="{BB962C8B-B14F-4D97-AF65-F5344CB8AC3E}">
        <p14:creationId xmlns:p14="http://schemas.microsoft.com/office/powerpoint/2010/main" val="1644247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We take case studies on a speciﬁc syntactic relationship called “Adjective to Adverb”. In particular, we apply the two-dimensional PCA projection on the 100-dimensional learned word </a:t>
            </a:r>
            <a:r>
              <a:rPr lang="en-US" altLang="zh-CN" sz="1200" b="0" i="0" u="none" strike="noStrike" kern="1200" baseline="0" dirty="0" err="1" smtClean="0">
                <a:solidFill>
                  <a:schemeClr val="tx1"/>
                </a:solidFill>
                <a:latin typeface="+mn-lt"/>
                <a:ea typeface="+mn-ea"/>
                <a:cs typeface="+mn-cs"/>
              </a:rPr>
              <a:t>embeddings</a:t>
            </a:r>
            <a:r>
              <a:rPr lang="en-US" altLang="zh-CN" sz="1200" b="0" i="0" u="none" strike="noStrike" kern="1200" baseline="0" dirty="0" smtClean="0">
                <a:solidFill>
                  <a:schemeClr val="tx1"/>
                </a:solidFill>
                <a:latin typeface="+mn-lt"/>
                <a:ea typeface="+mn-ea"/>
                <a:cs typeface="+mn-cs"/>
              </a:rPr>
              <a:t> of randomly selected word pairs.  </a:t>
            </a:r>
          </a:p>
          <a:p>
            <a:endParaRPr lang="en-US" altLang="zh-CN" sz="1200" b="0" i="0" u="none" strike="noStrike" kern="1200" baseline="0" dirty="0" smtClean="0">
              <a:solidFill>
                <a:schemeClr val="tx1"/>
              </a:solidFill>
              <a:latin typeface="+mn-lt"/>
              <a:ea typeface="+mn-ea"/>
              <a:cs typeface="+mn-cs"/>
            </a:endParaRPr>
          </a:p>
          <a:p>
            <a:r>
              <a:rPr lang="en-US" altLang="zh-CN" i="0" u="none" dirty="0" smtClean="0"/>
              <a:t>The left figure visualizes the word vectors</a:t>
            </a:r>
            <a:r>
              <a:rPr lang="en-US" altLang="zh-CN" i="0" u="none" baseline="0" dirty="0" smtClean="0"/>
              <a:t> learned by skip-gram, and the right </a:t>
            </a:r>
            <a:r>
              <a:rPr lang="en-US" altLang="zh-CN" i="0" u="none" dirty="0" smtClean="0"/>
              <a:t>figure visualizes</a:t>
            </a:r>
            <a:r>
              <a:rPr lang="en-US" altLang="zh-CN" i="0" u="none" baseline="0" dirty="0" smtClean="0"/>
              <a:t> the word vectors learned by RC-NET. </a:t>
            </a:r>
          </a:p>
          <a:p>
            <a:r>
              <a:rPr lang="en-US" altLang="zh-CN" i="0" u="none" dirty="0" smtClean="0"/>
              <a:t> We can observe that</a:t>
            </a:r>
            <a:r>
              <a:rPr lang="en-US" altLang="zh-CN" i="0" u="none" baseline="0" dirty="0" smtClean="0"/>
              <a:t> </a:t>
            </a:r>
            <a:r>
              <a:rPr lang="en-US" altLang="zh-CN" i="0" u="none" dirty="0" smtClean="0"/>
              <a:t>RC-NET conduce the word pair in the same relationship tends to yield a common direction with similar distance,  and</a:t>
            </a:r>
            <a:r>
              <a:rPr lang="en-US" altLang="zh-CN" i="0" u="none" baseline="0" dirty="0" smtClean="0"/>
              <a:t> </a:t>
            </a:r>
            <a:r>
              <a:rPr lang="en-US" altLang="zh-CN" i="0" u="none" dirty="0" smtClean="0"/>
              <a:t>those words corresponding to the same topic or domain tend to be close to each other. </a:t>
            </a:r>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12</a:t>
            </a:fld>
            <a:endParaRPr lang="zh-CN" altLang="en-US"/>
          </a:p>
        </p:txBody>
      </p:sp>
    </p:spTree>
    <p:extLst>
      <p:ext uri="{BB962C8B-B14F-4D97-AF65-F5344CB8AC3E}">
        <p14:creationId xmlns:p14="http://schemas.microsoft.com/office/powerpoint/2010/main" val="760137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We also conduct case studies on a speciﬁc semantic relationship called “Male to Female”.</a:t>
            </a:r>
            <a:r>
              <a:rPr lang="en-US" altLang="zh-CN" dirty="0" smtClean="0"/>
              <a:t>  </a:t>
            </a:r>
          </a:p>
          <a:p>
            <a:endParaRPr lang="en-US" altLang="zh-CN" dirty="0" smtClean="0"/>
          </a:p>
          <a:p>
            <a:r>
              <a:rPr lang="en-US" altLang="zh-CN" dirty="0" smtClean="0"/>
              <a:t>From these figures, we</a:t>
            </a:r>
            <a:r>
              <a:rPr lang="en-US" altLang="zh-CN" baseline="0" dirty="0" smtClean="0"/>
              <a:t> can get similar observations.</a:t>
            </a:r>
            <a:endParaRPr lang="en-US" altLang="zh-CN" dirty="0" smtClean="0"/>
          </a:p>
          <a:p>
            <a:endParaRPr lang="en-US" altLang="zh-CN" i="0" u="non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can</a:t>
            </a:r>
            <a:r>
              <a:rPr lang="en-US" baseline="0" dirty="0" smtClean="0"/>
              <a:t> see that </a:t>
            </a:r>
            <a:r>
              <a:rPr lang="en-US" altLang="zh-CN" baseline="0" dirty="0" smtClean="0"/>
              <a:t>our proposed</a:t>
            </a:r>
            <a:r>
              <a:rPr lang="en-US" altLang="zh-CN" dirty="0" smtClean="0"/>
              <a:t> RC-NET can signiﬁcantly improve the quality of word representations.</a:t>
            </a:r>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13</a:t>
            </a:fld>
            <a:endParaRPr lang="zh-CN" altLang="en-US"/>
          </a:p>
        </p:txBody>
      </p:sp>
    </p:spTree>
    <p:extLst>
      <p:ext uri="{BB962C8B-B14F-4D97-AF65-F5344CB8AC3E}">
        <p14:creationId xmlns:p14="http://schemas.microsoft.com/office/powerpoint/2010/main" val="2403642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F0"/>
                </a:solidFill>
                <a:latin typeface="Century Gothic" panose="020B0502020202020204" pitchFamily="34" charset="0"/>
              </a:rPr>
              <a:t>T</a:t>
            </a:r>
            <a:r>
              <a:rPr lang="en-US" altLang="zh-CN" sz="1200" dirty="0" smtClean="0">
                <a:solidFill>
                  <a:srgbClr val="00B0F0"/>
                </a:solidFill>
                <a:latin typeface="Century Gothic" panose="020B0502020202020204" pitchFamily="34" charset="0"/>
              </a:rPr>
              <a:t>hen I</a:t>
            </a:r>
            <a:r>
              <a:rPr lang="en-US" altLang="zh-CN" sz="1200" baseline="0" dirty="0" smtClean="0">
                <a:solidFill>
                  <a:srgbClr val="00B0F0"/>
                </a:solidFill>
                <a:latin typeface="Century Gothic" panose="020B0502020202020204" pitchFamily="34" charset="0"/>
              </a:rPr>
              <a:t> will introduce another one of my research topics, which is sequential deep learning.</a:t>
            </a:r>
            <a:endParaRPr lang="en-US" sz="1200" dirty="0" smtClean="0">
              <a:solidFill>
                <a:srgbClr val="00B0F0"/>
              </a:solidFill>
              <a:latin typeface="Century Gothic" panose="020B0502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00B0F0"/>
              </a:solidFill>
              <a:latin typeface="Century Gothic" panose="020B0502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F0"/>
                </a:solidFill>
                <a:latin typeface="Century Gothic" panose="020B0502020202020204" pitchFamily="34" charset="0"/>
              </a:rPr>
              <a:t>I worked on</a:t>
            </a:r>
            <a:r>
              <a:rPr lang="en-US" sz="1200" baseline="0" dirty="0" smtClean="0">
                <a:solidFill>
                  <a:srgbClr val="00B0F0"/>
                </a:solidFill>
                <a:latin typeface="Century Gothic" panose="020B0502020202020204" pitchFamily="34" charset="0"/>
              </a:rPr>
              <a:t> two different research projects relevant to modeling sequential data.</a:t>
            </a:r>
            <a:endParaRPr lang="en-US" sz="1200" dirty="0" smtClean="0">
              <a:solidFill>
                <a:srgbClr val="00B0F0"/>
              </a:solidFill>
              <a:latin typeface="Century Gothic" panose="020B0502020202020204" pitchFamily="34" charset="0"/>
            </a:endParaRPr>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14</a:t>
            </a:fld>
            <a:endParaRPr lang="zh-CN" altLang="en-US"/>
          </a:p>
        </p:txBody>
      </p:sp>
    </p:spTree>
    <p:extLst>
      <p:ext uri="{BB962C8B-B14F-4D97-AF65-F5344CB8AC3E}">
        <p14:creationId xmlns:p14="http://schemas.microsoft.com/office/powerpoint/2010/main" val="52381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a:t>
            </a:r>
            <a:r>
              <a:rPr lang="en-US" altLang="zh-CN" baseline="0" dirty="0" smtClean="0"/>
              <a:t>time dependent task I worked on is sequential click prediction for sponsored search.</a:t>
            </a:r>
          </a:p>
          <a:p>
            <a:endParaRPr lang="en-US" altLang="zh-CN" baseline="0" dirty="0" smtClean="0"/>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accent1"/>
                </a:solidFill>
                <a:ea typeface="Microsoft YaHei UI" panose="020B0503020204020204" pitchFamily="34" charset="-122"/>
              </a:rPr>
              <a:t>Click prediction is one of the fundamental problems in sponsored search.</a:t>
            </a:r>
          </a:p>
          <a:p>
            <a:endParaRPr lang="en-US" altLang="zh-CN" baseline="0" dirty="0" smtClean="0"/>
          </a:p>
          <a:p>
            <a:endParaRPr lang="en-US" altLang="zh-CN" baseline="0" dirty="0" smtClean="0"/>
          </a:p>
          <a:p>
            <a:r>
              <a:rPr lang="en-US" altLang="zh-CN" baseline="0" dirty="0" smtClean="0"/>
              <a:t>Most of previous works ignore the sequential information and predict ad click independently. </a:t>
            </a:r>
            <a:r>
              <a:rPr lang="en-US" altLang="zh-CN" sz="1200" baseline="0" dirty="0" smtClean="0">
                <a:solidFill>
                  <a:schemeClr val="accent1"/>
                </a:solidFill>
                <a:ea typeface="Microsoft YaHei UI" panose="020B0503020204020204" pitchFamily="34" charset="-122"/>
              </a:rPr>
              <a:t>However, t</a:t>
            </a:r>
            <a:r>
              <a:rPr lang="en-US" altLang="zh-CN" sz="1200" dirty="0" smtClean="0">
                <a:solidFill>
                  <a:schemeClr val="accent1"/>
                </a:solidFill>
                <a:ea typeface="Microsoft YaHei UI" panose="020B0503020204020204" pitchFamily="34" charset="-122"/>
              </a:rPr>
              <a:t>he sequential</a:t>
            </a:r>
            <a:r>
              <a:rPr lang="en-US" altLang="zh-CN" sz="1200" baseline="0" dirty="0" smtClean="0">
                <a:solidFill>
                  <a:schemeClr val="accent1"/>
                </a:solidFill>
                <a:ea typeface="Microsoft YaHei UI" panose="020B0503020204020204" pitchFamily="34" charset="-122"/>
              </a:rPr>
              <a:t> dependency can reflect user’s </a:t>
            </a:r>
            <a:r>
              <a:rPr lang="en-US" altLang="zh-CN" sz="900" baseline="0" dirty="0" smtClean="0">
                <a:solidFill>
                  <a:schemeClr val="tx1"/>
                </a:solidFill>
                <a:ea typeface="+mn-ea"/>
              </a:rPr>
              <a:t> ad impressions. Thus, we proposed to employ sequential information to predict ad click.</a:t>
            </a:r>
            <a:endParaRPr lang="en-US" altLang="zh-CN" baseline="0" dirty="0" smtClean="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15</a:t>
            </a:fld>
            <a:endParaRPr lang="zh-CN" altLang="en-US"/>
          </a:p>
        </p:txBody>
      </p:sp>
    </p:spTree>
    <p:extLst>
      <p:ext uri="{BB962C8B-B14F-4D97-AF65-F5344CB8AC3E}">
        <p14:creationId xmlns:p14="http://schemas.microsoft.com/office/powerpoint/2010/main" val="1445033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Since</a:t>
            </a:r>
            <a:r>
              <a:rPr lang="en-US" baseline="0" dirty="0" smtClean="0"/>
              <a:t> the </a:t>
            </a:r>
            <a:r>
              <a:rPr lang="en-US" sz="2000" baseline="0" dirty="0" smtClean="0">
                <a:latin typeface="Microsoft YaHei UI" panose="020B0503020204020204" pitchFamily="34" charset="-122"/>
                <a:ea typeface="Microsoft YaHei UI" panose="020B0503020204020204" pitchFamily="34" charset="-122"/>
              </a:rPr>
              <a:t>u</a:t>
            </a:r>
            <a:r>
              <a:rPr lang="en-US" sz="2000" dirty="0" smtClean="0">
                <a:latin typeface="Microsoft YaHei UI" panose="020B0503020204020204" pitchFamily="34" charset="-122"/>
                <a:ea typeface="Microsoft YaHei UI" panose="020B0503020204020204" pitchFamily="34" charset="-122"/>
              </a:rPr>
              <a:t>ser behavior is strongly and dynamically impacted by previous behavior.</a:t>
            </a:r>
          </a:p>
          <a:p>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Microsoft YaHei UI" panose="020B0503020204020204" pitchFamily="34" charset="-122"/>
                <a:ea typeface="Microsoft YaHei UI" panose="020B0503020204020204" pitchFamily="34" charset="-122"/>
              </a:rPr>
              <a:t>We can add features to describe the previous behavior to enhance the predicting model.  However, sequential dependencies are hard to enumerate manually.</a:t>
            </a:r>
          </a:p>
          <a:p>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Microsoft YaHei UI" panose="020B0503020204020204" pitchFamily="34" charset="-122"/>
                <a:ea typeface="Microsoft YaHei UI" panose="020B0503020204020204" pitchFamily="34" charset="-122"/>
              </a:rPr>
              <a:t>Thus,</a:t>
            </a:r>
            <a:r>
              <a:rPr lang="en-US" sz="2000" baseline="0" dirty="0" smtClean="0">
                <a:latin typeface="Microsoft YaHei UI" panose="020B0503020204020204" pitchFamily="34" charset="-122"/>
                <a:ea typeface="Microsoft YaHei UI" panose="020B0503020204020204" pitchFamily="34" charset="-122"/>
              </a:rPr>
              <a:t> we </a:t>
            </a:r>
            <a:r>
              <a:rPr lang="en-US" sz="2000" dirty="0" smtClean="0">
                <a:latin typeface="Microsoft YaHei UI" panose="020B0503020204020204" pitchFamily="34" charset="-122"/>
                <a:ea typeface="Microsoft YaHei UI" panose="020B0503020204020204" pitchFamily="34" charset="-122"/>
              </a:rPr>
              <a:t>employed RNN as our model to naturally embed dependencies in the sequence.</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16</a:t>
            </a:fld>
            <a:endParaRPr lang="zh-CN" altLang="en-US"/>
          </a:p>
        </p:txBody>
      </p:sp>
    </p:spTree>
    <p:extLst>
      <p:ext uri="{BB962C8B-B14F-4D97-AF65-F5344CB8AC3E}">
        <p14:creationId xmlns:p14="http://schemas.microsoft.com/office/powerpoint/2010/main" val="1830188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1"/>
                </a:solidFill>
              </a:rPr>
              <a:t>We compared the performance of Learning to Rank, Neural Network and Recurrent Neural Network on</a:t>
            </a:r>
            <a:r>
              <a:rPr lang="en-US" baseline="0" dirty="0" smtClean="0">
                <a:solidFill>
                  <a:schemeClr val="accent1"/>
                </a:solidFill>
              </a:rPr>
              <a:t> </a:t>
            </a:r>
            <a:r>
              <a:rPr lang="en-US" dirty="0" smtClean="0">
                <a:solidFill>
                  <a:schemeClr val="accent1"/>
                </a:solidFill>
              </a:rPr>
              <a:t>this task. As shown in</a:t>
            </a:r>
            <a:r>
              <a:rPr lang="en-US" baseline="0" dirty="0" smtClean="0">
                <a:solidFill>
                  <a:schemeClr val="accent1"/>
                </a:solidFill>
              </a:rPr>
              <a:t> the table, </a:t>
            </a:r>
            <a:r>
              <a:rPr lang="en-US" dirty="0" smtClean="0">
                <a:solidFill>
                  <a:schemeClr val="accent1"/>
                </a:solidFill>
              </a:rPr>
              <a:t>RNN outperforms</a:t>
            </a:r>
            <a:r>
              <a:rPr lang="en-US" baseline="0" dirty="0" smtClean="0">
                <a:solidFill>
                  <a:schemeClr val="accent1"/>
                </a:solidFill>
              </a:rPr>
              <a:t> other baseline methods</a:t>
            </a:r>
            <a:r>
              <a:rPr lang="en-US" dirty="0" smtClean="0">
                <a:solidFill>
                  <a:schemeClr val="accent1"/>
                </a:solidFill>
              </a:rPr>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dirty="0" smtClean="0">
                <a:solidFill>
                  <a:schemeClr val="accent1"/>
                </a:solidFill>
              </a:rPr>
              <a:t>n sponsored search, user’s behavior is affected by both the very recent events as explicit factor and the long-run history as background implicit factor. That’s why</a:t>
            </a:r>
            <a:r>
              <a:rPr lang="en-US" baseline="0" dirty="0" smtClean="0">
                <a:solidFill>
                  <a:schemeClr val="accent1"/>
                </a:solidFill>
              </a:rPr>
              <a:t> </a:t>
            </a:r>
            <a:r>
              <a:rPr lang="en-US" sz="1200" dirty="0" smtClean="0">
                <a:latin typeface="Microsoft YaHei UI" panose="020B0503020204020204" pitchFamily="34" charset="-122"/>
                <a:ea typeface="Microsoft YaHei UI" panose="020B0503020204020204" pitchFamily="34" charset="-122"/>
              </a:rPr>
              <a:t>RNN works so well for the sequential click prediction.</a:t>
            </a:r>
            <a:endParaRPr lang="en-US" dirty="0" smtClean="0">
              <a:solidFill>
                <a:schemeClr val="accent1"/>
              </a:solidFill>
            </a:endParaRPr>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17</a:t>
            </a:fld>
            <a:endParaRPr lang="zh-CN" altLang="en-US"/>
          </a:p>
        </p:txBody>
      </p:sp>
    </p:spTree>
    <p:extLst>
      <p:ext uri="{BB962C8B-B14F-4D97-AF65-F5344CB8AC3E}">
        <p14:creationId xmlns:p14="http://schemas.microsoft.com/office/powerpoint/2010/main" val="1707958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a:t>
            </a:r>
            <a:r>
              <a:rPr lang="en-US" altLang="zh-CN" u="sng" dirty="0" smtClean="0">
                <a:solidFill>
                  <a:srgbClr val="FF0000"/>
                </a:solidFill>
              </a:rPr>
              <a:t>Health Status Assessment for Hard Drives is another</a:t>
            </a:r>
            <a:r>
              <a:rPr lang="en-US" altLang="zh-CN" u="sng" baseline="0" dirty="0" smtClean="0">
                <a:solidFill>
                  <a:srgbClr val="FF0000"/>
                </a:solidFill>
              </a:rPr>
              <a:t> </a:t>
            </a:r>
            <a:r>
              <a:rPr lang="en-US" altLang="zh-CN" u="sng" dirty="0" smtClean="0">
                <a:solidFill>
                  <a:srgbClr val="FF0000"/>
                </a:solidFill>
              </a:rPr>
              <a:t>time dependent task I worked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i="0" dirty="0" smtClean="0"/>
              <a:t>This task aims at </a:t>
            </a:r>
            <a:r>
              <a:rPr lang="en-US" altLang="zh-CN" sz="1200" i="0" dirty="0" smtClean="0">
                <a:solidFill>
                  <a:schemeClr val="tx2"/>
                </a:solidFill>
              </a:rPr>
              <a:t>improving the reactive fault tolerance techniques in large scale storage systems</a:t>
            </a:r>
            <a:r>
              <a:rPr lang="en-US" altLang="zh-CN" i="0" u="sng" dirty="0" smtClean="0"/>
              <a:t> </a:t>
            </a:r>
          </a:p>
          <a:p>
            <a:endParaRPr lang="en-US" altLang="zh-CN" i="0" dirty="0" smtClean="0"/>
          </a:p>
          <a:p>
            <a:r>
              <a:rPr lang="en-US" altLang="zh-CN" i="0" dirty="0" smtClean="0"/>
              <a:t>As observed in real-world data centers, before a hard drive fails</a:t>
            </a:r>
            <a:r>
              <a:rPr lang="en-US" altLang="zh-CN" i="0" baseline="0" dirty="0" smtClean="0"/>
              <a:t> </a:t>
            </a:r>
            <a:r>
              <a:rPr lang="en-US" altLang="zh-CN" i="0" dirty="0" smtClean="0"/>
              <a:t>completely, there is a gradual trend towards abnormal status in</a:t>
            </a:r>
            <a:r>
              <a:rPr lang="en-US" altLang="zh-CN" i="0" baseline="0" dirty="0" smtClean="0"/>
              <a:t> </a:t>
            </a:r>
            <a:r>
              <a:rPr lang="en-US" altLang="zh-CN" i="0" dirty="0" smtClean="0"/>
              <a:t>SMART attributes. That is, there is a gradual process of deterioration</a:t>
            </a:r>
            <a:r>
              <a:rPr lang="en-US" altLang="zh-CN" i="0" baseline="0" dirty="0" smtClean="0"/>
              <a:t> </a:t>
            </a:r>
            <a:r>
              <a:rPr lang="en-US" altLang="zh-CN" i="0" dirty="0" smtClean="0"/>
              <a:t>in health status. Thus</a:t>
            </a:r>
            <a:r>
              <a:rPr lang="en-US" altLang="zh-CN" i="0" baseline="0" dirty="0" smtClean="0"/>
              <a:t> the SMART attributes can be regarded as time sequential data. Recurrent neural network is naturally suitable for this task.</a:t>
            </a:r>
            <a:endParaRPr lang="en-US" altLang="zh-CN" i="0" dirty="0" smtClean="0"/>
          </a:p>
          <a:p>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18</a:t>
            </a:fld>
            <a:endParaRPr lang="zh-CN" altLang="en-US"/>
          </a:p>
        </p:txBody>
      </p:sp>
    </p:spTree>
    <p:extLst>
      <p:ext uri="{BB962C8B-B14F-4D97-AF65-F5344CB8AC3E}">
        <p14:creationId xmlns:p14="http://schemas.microsoft.com/office/powerpoint/2010/main" val="3328928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Since</a:t>
            </a:r>
            <a:r>
              <a:rPr lang="en-US" altLang="zh-CN" baseline="0" dirty="0" smtClean="0"/>
              <a:t> there is a gradual process of deterioration in health status, we quantify the health status of a hard drive as the time before it breaks down. For example, if the remaining time is very short, this means its health status is quite poor, and it is urgent for the technician to handle this failure alert.</a:t>
            </a:r>
          </a:p>
          <a:p>
            <a:endParaRPr lang="en-US" altLang="zh-CN" baseline="0" dirty="0" smtClean="0"/>
          </a:p>
          <a:p>
            <a:r>
              <a:rPr lang="en-US" altLang="zh-CN" baseline="0" dirty="0" smtClean="0"/>
              <a:t>Compared with the traditional binary failure prediction methods, healthy status prediction can significantly improve the reliability and availability of large scale distributed storage systems. Technicians or warning handlers could schedule the recovery of different hard drives and allocate system resources properly according to the levels of failure urgency and the remaining life time, so that we can make a balance between the quality of user services and data migration.</a:t>
            </a:r>
          </a:p>
          <a:p>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19</a:t>
            </a:fld>
            <a:endParaRPr lang="zh-CN" altLang="en-US"/>
          </a:p>
        </p:txBody>
      </p:sp>
    </p:spTree>
    <p:extLst>
      <p:ext uri="{BB962C8B-B14F-4D97-AF65-F5344CB8AC3E}">
        <p14:creationId xmlns:p14="http://schemas.microsoft.com/office/powerpoint/2010/main" val="3427548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Firstly, let</a:t>
            </a:r>
            <a:r>
              <a:rPr lang="en-US" baseline="0" dirty="0" smtClean="0"/>
              <a:t> me introduce myself.</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am a joint Ph.D.</a:t>
            </a:r>
            <a:r>
              <a:rPr lang="en-US" baseline="0" dirty="0" smtClean="0"/>
              <a:t> student of Microsoft Research Asia and </a:t>
            </a:r>
            <a:r>
              <a:rPr lang="en-US" baseline="0" dirty="0" err="1" smtClean="0"/>
              <a:t>Nankai</a:t>
            </a:r>
            <a:r>
              <a:rPr lang="en-US" baseline="0" dirty="0" smtClean="0"/>
              <a:t> University. </a:t>
            </a:r>
            <a:r>
              <a:rPr lang="en-US" sz="1200" kern="1200" baseline="0" dirty="0" smtClean="0">
                <a:solidFill>
                  <a:schemeClr val="tx1"/>
                </a:solidFill>
                <a:effectLst/>
                <a:latin typeface="+mn-lt"/>
                <a:ea typeface="+mn-ea"/>
                <a:cs typeface="+mn-cs"/>
              </a:rPr>
              <a:t>My Ph.D. advisor is Professor Tie-Yan Liu and Professor Gang Wang.</a:t>
            </a:r>
          </a:p>
          <a:p>
            <a:endParaRPr lang="en-US" baseline="0" dirty="0" smtClean="0"/>
          </a:p>
          <a:p>
            <a:r>
              <a:rPr lang="en-US" baseline="0" dirty="0" smtClean="0"/>
              <a:t>My research interests are in the areas of deep learning, representation learning and reinforcement learning. </a:t>
            </a:r>
          </a:p>
          <a:p>
            <a:endParaRPr lang="en-US" baseline="0" dirty="0" smtClean="0"/>
          </a:p>
          <a:p>
            <a:r>
              <a:rPr lang="en-US" baseline="0" dirty="0" smtClean="0"/>
              <a:t>Here are some of my publications and honors.</a:t>
            </a:r>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a:t>
            </a:fld>
            <a:endParaRPr lang="zh-CN" altLang="en-US"/>
          </a:p>
        </p:txBody>
      </p:sp>
    </p:spTree>
    <p:extLst>
      <p:ext uri="{BB962C8B-B14F-4D97-AF65-F5344CB8AC3E}">
        <p14:creationId xmlns:p14="http://schemas.microsoft.com/office/powerpoint/2010/main" val="3326251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We applied</a:t>
            </a:r>
            <a:r>
              <a:rPr lang="en-US" altLang="zh-CN" baseline="0" dirty="0" smtClean="0"/>
              <a:t> recurrent neural network to predict the health status of hard drives. </a:t>
            </a:r>
            <a:r>
              <a:rPr lang="en-US" altLang="zh-CN" baseline="0" dirty="0" err="1" smtClean="0"/>
              <a:t>Backpropagation</a:t>
            </a:r>
            <a:r>
              <a:rPr lang="en-US" altLang="zh-CN" baseline="0" dirty="0" smtClean="0"/>
              <a:t> through time is used for optimizing the model.</a:t>
            </a:r>
          </a:p>
          <a:p>
            <a:endParaRPr lang="en-US" altLang="zh-CN" baseline="0" dirty="0" smtClean="0"/>
          </a:p>
          <a:p>
            <a:r>
              <a:rPr lang="en-US" altLang="zh-CN" baseline="0" dirty="0" smtClean="0"/>
              <a:t>Compared with the time independent models such as Multiclass NN and short-range dependent models such as CRF, RNN can achieve better performance.</a:t>
            </a:r>
          </a:p>
          <a:p>
            <a:endParaRPr lang="en-US" altLang="zh-CN" baseline="0" dirty="0" smtClean="0"/>
          </a:p>
          <a:p>
            <a:r>
              <a:rPr lang="en-US" altLang="zh-CN" baseline="0" dirty="0" smtClean="0"/>
              <a:t>In the right figure, we can ﬁnd that RNN achieved higher prediction accuracy than the other two models. Besides, for the wrongly classiﬁed cases, the health degree prediction results of RNN are always clustered around the ground truth, while the wrongly predicted results of Multiclass NN and CRF are scattered. </a:t>
            </a:r>
          </a:p>
          <a:p>
            <a:endParaRPr lang="en-US" altLang="zh-CN" baseline="0" dirty="0" smtClean="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20</a:t>
            </a:fld>
            <a:endParaRPr lang="zh-CN" altLang="en-US"/>
          </a:p>
        </p:txBody>
      </p:sp>
    </p:spTree>
    <p:extLst>
      <p:ext uri="{BB962C8B-B14F-4D97-AF65-F5344CB8AC3E}">
        <p14:creationId xmlns:p14="http://schemas.microsoft.com/office/powerpoint/2010/main" val="1260969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The time dependent tasks can be classified into two different categories. One is short-range dependent task, which can be solved by some traditional sequential model like CRF and HMM. The other is long-range dependent task, which is suitable for deep learning based models, like LSTM and Recurrent Neural Network.</a:t>
            </a:r>
          </a:p>
          <a:p>
            <a:endParaRPr lang="en-US" baseline="0" dirty="0" smtClean="0"/>
          </a:p>
          <a:p>
            <a:r>
              <a:rPr lang="en-US" baseline="0" dirty="0" smtClean="0"/>
              <a:t>Usually, the long-range dependency can be regarded as a kind of high-order Markov property – whether given some previous states, the current state is still highly correlated with those states even earlier.  We can  measured the Markov dependency by comparing the Conditional Entropy of different order feature representations.</a:t>
            </a:r>
          </a:p>
          <a:p>
            <a:endParaRPr lang="en-US" baseline="0" dirty="0" smtClean="0"/>
          </a:p>
          <a:p>
            <a:r>
              <a:rPr lang="en-US" altLang="zh-CN" sz="1200" b="0" i="0" u="none" strike="noStrike" kern="1200" baseline="0" dirty="0" smtClean="0">
                <a:solidFill>
                  <a:schemeClr val="tx1"/>
                </a:solidFill>
                <a:latin typeface="+mn-lt"/>
                <a:ea typeface="+mn-ea"/>
                <a:cs typeface="+mn-cs"/>
              </a:rPr>
              <a:t>We see that the conditional entropy significantly decreases from order-1 to order-6 as shown in the figure. </a:t>
            </a:r>
            <a:r>
              <a:rPr lang="en-US" altLang="zh-CN" dirty="0" smtClean="0">
                <a:solidFill>
                  <a:srgbClr val="00B0F0"/>
                </a:solidFill>
              </a:rPr>
              <a:t>Health Status Assessment for Hard Drives</a:t>
            </a:r>
            <a:r>
              <a:rPr lang="en-US" altLang="zh-CN" sz="1200" b="0" i="0" u="none" strike="noStrike" kern="1200" baseline="0" dirty="0" smtClean="0">
                <a:solidFill>
                  <a:schemeClr val="tx1"/>
                </a:solidFill>
                <a:latin typeface="+mn-lt"/>
                <a:ea typeface="+mn-ea"/>
                <a:cs typeface="+mn-cs"/>
              </a:rPr>
              <a:t> should belong to long-range dependency. This conclusion can also explain why RNN has better performance than short range dependent models such as CRF and sequential independent models such as NN.</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21</a:t>
            </a:fld>
            <a:endParaRPr lang="zh-CN" altLang="en-US"/>
          </a:p>
        </p:txBody>
      </p:sp>
    </p:spTree>
    <p:extLst>
      <p:ext uri="{BB962C8B-B14F-4D97-AF65-F5344CB8AC3E}">
        <p14:creationId xmlns:p14="http://schemas.microsoft.com/office/powerpoint/2010/main" val="2986051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F0"/>
                </a:solidFill>
                <a:latin typeface="Century Gothic" panose="020B0502020202020204" pitchFamily="34" charset="0"/>
              </a:rPr>
              <a:t>Then I will introduce my on-going project,</a:t>
            </a:r>
            <a:r>
              <a:rPr lang="en-US" sz="1200" baseline="0" dirty="0" smtClean="0">
                <a:solidFill>
                  <a:srgbClr val="00B0F0"/>
                </a:solidFill>
                <a:latin typeface="Century Gothic" panose="020B0502020202020204" pitchFamily="34" charset="0"/>
              </a:rPr>
              <a:t> which is </a:t>
            </a:r>
            <a:r>
              <a:rPr lang="en-US" sz="1600" dirty="0" smtClean="0">
                <a:solidFill>
                  <a:schemeClr val="tx2"/>
                </a:solidFill>
                <a:latin typeface="Century Gothic" panose="020B0502020202020204" pitchFamily="34" charset="0"/>
              </a:rPr>
              <a:t>Deep Neural Network for Posed and Spontaneous Expression Recognition.</a:t>
            </a:r>
            <a:endParaRPr lang="en-US" dirty="0" smtClean="0">
              <a:solidFill>
                <a:schemeClr val="tx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00B0F0"/>
              </a:solidFill>
              <a:latin typeface="Century Gothic" panose="020B0502020202020204" pitchFamily="34" charset="0"/>
            </a:endParaRPr>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22</a:t>
            </a:fld>
            <a:endParaRPr lang="zh-CN" altLang="en-US"/>
          </a:p>
        </p:txBody>
      </p:sp>
    </p:spTree>
    <p:extLst>
      <p:ext uri="{BB962C8B-B14F-4D97-AF65-F5344CB8AC3E}">
        <p14:creationId xmlns:p14="http://schemas.microsoft.com/office/powerpoint/2010/main" val="3246625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Diﬀerentiating posed expressions from spontaneous ones, which can be applied in many areas such as human-computer interaction, polygraph test, and medical diagnose, is a more challenging task than conventional facial expression recognition.</a:t>
            </a:r>
          </a:p>
          <a:p>
            <a:endParaRPr lang="en-US" dirty="0" smtClean="0"/>
          </a:p>
          <a:p>
            <a:r>
              <a:rPr lang="en-US" sz="1200" kern="1200" dirty="0" smtClean="0">
                <a:solidFill>
                  <a:schemeClr val="tx1"/>
                </a:solidFill>
                <a:effectLst/>
                <a:latin typeface="+mn-lt"/>
                <a:ea typeface="+mn-ea"/>
                <a:cs typeface="+mn-cs"/>
              </a:rPr>
              <a:t>Although machine learning methods have been applied to the task, they suﬀer from some limitations.</a:t>
            </a:r>
            <a:r>
              <a:rPr lang="en-US" sz="1200" kern="1200" baseline="0" dirty="0" smtClean="0">
                <a:solidFill>
                  <a:schemeClr val="tx1"/>
                </a:solidFill>
                <a:effectLst/>
                <a:latin typeface="+mn-lt"/>
                <a:ea typeface="+mn-ea"/>
                <a:cs typeface="+mn-cs"/>
              </a:rPr>
              <a:t> Firstly, m</a:t>
            </a:r>
            <a:r>
              <a:rPr lang="en-US" sz="1200" kern="1200" dirty="0" smtClean="0">
                <a:solidFill>
                  <a:schemeClr val="tx1"/>
                </a:solidFill>
                <a:effectLst/>
                <a:latin typeface="+mn-lt"/>
                <a:ea typeface="+mn-ea"/>
                <a:cs typeface="+mn-cs"/>
              </a:rPr>
              <a:t>ost of the studies simply use the diﬀerence between onset and apex raw images as inputs, while the diﬀerence between the pixel-level images may not only contain noisy information, but also lose some useful information. Second, many works use hand-crafted features designed by rules, which suﬀer from inadequate capability of abstraction and representations</a:t>
            </a:r>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23</a:t>
            </a:fld>
            <a:endParaRPr lang="zh-CN" altLang="en-US"/>
          </a:p>
        </p:txBody>
      </p:sp>
    </p:spTree>
    <p:extLst>
      <p:ext uri="{BB962C8B-B14F-4D97-AF65-F5344CB8AC3E}">
        <p14:creationId xmlns:p14="http://schemas.microsoft.com/office/powerpoint/2010/main" val="2038419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Considering the high-level image representations usually have less noisy information, I design a new kind of layer for deep convolutional neural network to represent the difference information between the onset and apex facial expression in middle and high abstraction levels.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However, it is still hard to model the expression dynamics by only using the apex and onset expression images, I plan to design a new framework to model the appearance, shape and dynamics of facial expression by using all information of videos together. This project is still on going.</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24</a:t>
            </a:fld>
            <a:endParaRPr lang="zh-CN" altLang="en-US"/>
          </a:p>
        </p:txBody>
      </p:sp>
    </p:spTree>
    <p:extLst>
      <p:ext uri="{BB962C8B-B14F-4D97-AF65-F5344CB8AC3E}">
        <p14:creationId xmlns:p14="http://schemas.microsoft.com/office/powerpoint/2010/main" val="1700079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F0"/>
                </a:solidFill>
                <a:latin typeface="Century Gothic" panose="020B0502020202020204" pitchFamily="34" charset="0"/>
              </a:rPr>
              <a:t>My future research will</a:t>
            </a:r>
            <a:r>
              <a:rPr lang="en-US" sz="1200" baseline="0" dirty="0" smtClean="0">
                <a:solidFill>
                  <a:srgbClr val="00B0F0"/>
                </a:solidFill>
                <a:latin typeface="Century Gothic" panose="020B0502020202020204" pitchFamily="34" charset="0"/>
              </a:rPr>
              <a:t> focus on deep reinforcement learning.</a:t>
            </a:r>
            <a:endParaRPr lang="en-US" sz="1200" dirty="0" smtClean="0">
              <a:solidFill>
                <a:srgbClr val="00B0F0"/>
              </a:solidFill>
              <a:latin typeface="Century Gothic" panose="020B0502020202020204" pitchFamily="34" charset="0"/>
            </a:endParaRPr>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25</a:t>
            </a:fld>
            <a:endParaRPr lang="zh-CN" altLang="en-US"/>
          </a:p>
        </p:txBody>
      </p:sp>
    </p:spTree>
    <p:extLst>
      <p:ext uri="{BB962C8B-B14F-4D97-AF65-F5344CB8AC3E}">
        <p14:creationId xmlns:p14="http://schemas.microsoft.com/office/powerpoint/2010/main" val="231928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Reinforcement learning is an area of machine learning inspired by behaviorist psychology, concerned with how software agents ought to take actions in an environment so as to maximize some notion of cumulative reward. Current research topics about  deep reinforcement learning include: addressing the exploration problem in large MDPs, large-scale empirical evaluations, improving existing value-function and policy search methods, algorithms that work well with large (or continuous) action spaces, efficient sample-based planning.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is also a growing interest in real life applications of reinforcement learning. Therefore, I plan to work on deep reinforcement related topics in the future.   </a:t>
            </a:r>
          </a:p>
          <a:p>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26</a:t>
            </a:fld>
            <a:endParaRPr lang="zh-CN" altLang="en-US"/>
          </a:p>
        </p:txBody>
      </p:sp>
    </p:spTree>
    <p:extLst>
      <p:ext uri="{BB962C8B-B14F-4D97-AF65-F5344CB8AC3E}">
        <p14:creationId xmlns:p14="http://schemas.microsoft.com/office/powerpoint/2010/main" val="39259097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In conclusion, I</a:t>
            </a:r>
            <a:r>
              <a:rPr lang="en-US" baseline="0" dirty="0" smtClean="0"/>
              <a:t> focus on several research areas. For example, </a:t>
            </a:r>
            <a:r>
              <a:rPr lang="en-US" sz="1200" dirty="0" smtClean="0">
                <a:solidFill>
                  <a:schemeClr val="tx2"/>
                </a:solidFill>
                <a:latin typeface="Century Gothic" panose="020B0502020202020204" pitchFamily="34" charset="0"/>
              </a:rPr>
              <a:t>Knowledge powered deep learning, the other is </a:t>
            </a:r>
            <a:r>
              <a:rPr lang="en-US" sz="1600" dirty="0" smtClean="0">
                <a:solidFill>
                  <a:schemeClr val="tx2"/>
                </a:solidFill>
                <a:latin typeface="Century Gothic" panose="020B0502020202020204" pitchFamily="34" charset="0"/>
              </a:rPr>
              <a:t>Sequential deep learning</a:t>
            </a:r>
            <a:r>
              <a:rPr lang="en-US" sz="1200" dirty="0" smtClean="0">
                <a:solidFill>
                  <a:schemeClr val="tx1"/>
                </a:solidFill>
                <a:latin typeface="+mn-lt"/>
              </a:rPr>
              <a:t>,</a:t>
            </a:r>
            <a:r>
              <a:rPr lang="en-US" sz="1200" baseline="0" dirty="0" smtClean="0">
                <a:solidFill>
                  <a:schemeClr val="tx1"/>
                </a:solidFill>
                <a:latin typeface="+mn-lt"/>
              </a:rPr>
              <a:t> Representation learning and deep reinforcement learning.</a:t>
            </a:r>
            <a:endParaRPr lang="en-US" sz="1200" dirty="0" smtClean="0">
              <a:solidFill>
                <a:schemeClr val="tx1"/>
              </a:solidFill>
              <a:latin typeface="+mn-lt"/>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tx1"/>
              </a:solidFill>
              <a:latin typeface="+mn-lt"/>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n-lt"/>
              </a:rPr>
              <a:t>Some</a:t>
            </a:r>
            <a:r>
              <a:rPr lang="en-US" sz="1200" baseline="0" dirty="0" smtClean="0">
                <a:solidFill>
                  <a:schemeClr val="tx1"/>
                </a:solidFill>
                <a:latin typeface="+mn-lt"/>
              </a:rPr>
              <a:t> related applications includes </a:t>
            </a:r>
            <a:r>
              <a:rPr lang="en-US" sz="1600" dirty="0" smtClean="0">
                <a:solidFill>
                  <a:schemeClr val="tx2"/>
                </a:solidFill>
                <a:latin typeface="Century Gothic" panose="020B0502020202020204" pitchFamily="34" charset="0"/>
              </a:rPr>
              <a:t>Distributed word representations,</a:t>
            </a:r>
            <a:r>
              <a:rPr lang="en-US" sz="1600" baseline="0" dirty="0" smtClean="0">
                <a:solidFill>
                  <a:schemeClr val="tx2"/>
                </a:solidFill>
                <a:latin typeface="Century Gothic" panose="020B0502020202020204" pitchFamily="34" charset="0"/>
              </a:rPr>
              <a:t> </a:t>
            </a:r>
            <a:r>
              <a:rPr lang="en-US" sz="1600" dirty="0" smtClean="0">
                <a:solidFill>
                  <a:schemeClr val="tx2"/>
                </a:solidFill>
                <a:latin typeface="Century Gothic" panose="020B0502020202020204" pitchFamily="34" charset="0"/>
              </a:rPr>
              <a:t>Hard disk failure/health status prediction, Click prediction for sponsored search,</a:t>
            </a:r>
            <a:r>
              <a:rPr lang="en-US" sz="1600" baseline="0" dirty="0" smtClean="0">
                <a:solidFill>
                  <a:schemeClr val="tx2"/>
                </a:solidFill>
                <a:latin typeface="Century Gothic" panose="020B0502020202020204" pitchFamily="34" charset="0"/>
              </a:rPr>
              <a:t> and posed and spontaneous expression recognition and so on.</a:t>
            </a:r>
            <a:endParaRPr lang="en-US" sz="1600" dirty="0" smtClean="0">
              <a:solidFill>
                <a:schemeClr val="tx2"/>
              </a:solidFill>
            </a:endParaRPr>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27</a:t>
            </a:fld>
            <a:endParaRPr lang="zh-CN" altLang="en-US"/>
          </a:p>
        </p:txBody>
      </p:sp>
    </p:spTree>
    <p:extLst>
      <p:ext uri="{BB962C8B-B14F-4D97-AF65-F5344CB8AC3E}">
        <p14:creationId xmlns:p14="http://schemas.microsoft.com/office/powerpoint/2010/main" val="709743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I</a:t>
            </a:r>
            <a:r>
              <a:rPr lang="en-US" i="0" baseline="0" dirty="0" smtClean="0"/>
              <a:t> am going to</a:t>
            </a:r>
            <a:r>
              <a:rPr lang="en-US" i="0" dirty="0" smtClean="0"/>
              <a:t> introduce my research projects</a:t>
            </a:r>
            <a:r>
              <a:rPr lang="en-US" i="0" baseline="0" dirty="0" smtClean="0"/>
              <a:t> in two directions.</a:t>
            </a:r>
          </a:p>
          <a:p>
            <a:endParaRPr lang="en-US" i="0"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i="0" baseline="0" dirty="0" smtClean="0">
                <a:solidFill>
                  <a:srgbClr val="FF0000"/>
                </a:solidFill>
              </a:rPr>
              <a:t>One is </a:t>
            </a:r>
            <a:r>
              <a:rPr lang="en-US" sz="1200" i="0" dirty="0" smtClean="0">
                <a:solidFill>
                  <a:srgbClr val="FF0000"/>
                </a:solidFill>
                <a:latin typeface="Century Gothic" panose="020B0502020202020204" pitchFamily="34" charset="0"/>
              </a:rPr>
              <a:t>Knowledge powered</a:t>
            </a:r>
            <a:r>
              <a:rPr lang="en-US" sz="1200" i="0" baseline="0" dirty="0" smtClean="0">
                <a:solidFill>
                  <a:srgbClr val="FF0000"/>
                </a:solidFill>
                <a:latin typeface="Century Gothic" panose="020B0502020202020204" pitchFamily="34" charset="0"/>
              </a:rPr>
              <a:t> deep learning. A related project I worked on is </a:t>
            </a:r>
            <a:r>
              <a:rPr lang="en-US" sz="1600" i="0" baseline="0" dirty="0" smtClean="0">
                <a:solidFill>
                  <a:srgbClr val="FF0000"/>
                </a:solidFill>
                <a:latin typeface="Century Gothic" panose="020B0502020202020204" pitchFamily="34" charset="0"/>
              </a:rPr>
              <a:t>i</a:t>
            </a:r>
            <a:r>
              <a:rPr lang="en-US" sz="1600" i="0" dirty="0" smtClean="0">
                <a:solidFill>
                  <a:srgbClr val="FF0000"/>
                </a:solidFill>
                <a:latin typeface="Century Gothic" panose="020B0502020202020204" pitchFamily="34" charset="0"/>
              </a:rPr>
              <a:t>ncorporating Knowledge into Word Representations.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i="0" baseline="0" dirty="0" smtClean="0">
              <a:solidFill>
                <a:srgbClr val="00B0F0"/>
              </a:solidFill>
              <a:latin typeface="Century Gothic" panose="020B0502020202020204" pitchFamily="34"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i="0" baseline="0" dirty="0" smtClean="0">
                <a:solidFill>
                  <a:schemeClr val="tx1"/>
                </a:solidFill>
                <a:latin typeface="+mn-lt"/>
              </a:rPr>
              <a:t>The other is sequential deep learning</a:t>
            </a:r>
            <a:r>
              <a:rPr lang="en-US" sz="1200" i="0" dirty="0" smtClean="0">
                <a:solidFill>
                  <a:schemeClr val="tx2"/>
                </a:solidFill>
                <a:latin typeface="Century Gothic" panose="020B0502020202020204" pitchFamily="34" charset="0"/>
              </a:rPr>
              <a:t>, including </a:t>
            </a:r>
            <a:r>
              <a:rPr lang="en-US" sz="1200" i="0" baseline="0" dirty="0" smtClean="0">
                <a:solidFill>
                  <a:schemeClr val="tx2"/>
                </a:solidFill>
                <a:latin typeface="Century Gothic" panose="020B0502020202020204" pitchFamily="34" charset="0"/>
              </a:rPr>
              <a:t> </a:t>
            </a:r>
            <a:r>
              <a:rPr lang="en-US" sz="1200" i="0" dirty="0" smtClean="0">
                <a:solidFill>
                  <a:schemeClr val="tx2"/>
                </a:solidFill>
                <a:latin typeface="Century Gothic" panose="020B0502020202020204" pitchFamily="34" charset="0"/>
              </a:rPr>
              <a:t>Health Status Assessment for Hard Drives</a:t>
            </a:r>
            <a:r>
              <a:rPr lang="en-US" sz="1200" i="0" baseline="0" dirty="0" smtClean="0">
                <a:solidFill>
                  <a:schemeClr val="tx2"/>
                </a:solidFill>
                <a:latin typeface="Century Gothic" panose="020B0502020202020204" pitchFamily="34" charset="0"/>
              </a:rPr>
              <a:t> and </a:t>
            </a:r>
            <a:r>
              <a:rPr lang="en-US" sz="1200" i="0" dirty="0" smtClean="0">
                <a:solidFill>
                  <a:schemeClr val="tx2"/>
                </a:solidFill>
                <a:latin typeface="Century Gothic" panose="020B0502020202020204" pitchFamily="34" charset="0"/>
              </a:rPr>
              <a:t>Sequential Click Prediction for Sponsored Search</a:t>
            </a:r>
            <a:endParaRPr lang="en-US" i="0" dirty="0" smtClean="0">
              <a:solidFill>
                <a:schemeClr val="tx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solidFill>
                <a:schemeClr val="tx2"/>
              </a:solidFill>
              <a:latin typeface="Century Gothic" panose="020B0502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solidFill>
                <a:schemeClr val="tx2"/>
              </a:solidFill>
              <a:latin typeface="Century Gothic" panose="020B0502020202020204" pitchFamily="34" charset="0"/>
            </a:endParaRPr>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3</a:t>
            </a:fld>
            <a:endParaRPr lang="zh-CN" altLang="en-US"/>
          </a:p>
        </p:txBody>
      </p:sp>
    </p:spTree>
    <p:extLst>
      <p:ext uri="{BB962C8B-B14F-4D97-AF65-F5344CB8AC3E}">
        <p14:creationId xmlns:p14="http://schemas.microsoft.com/office/powerpoint/2010/main" val="2835006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presenting the method that proposed to </a:t>
            </a:r>
            <a:r>
              <a:rPr lang="en-US" sz="1200" dirty="0" smtClean="0">
                <a:solidFill>
                  <a:srgbClr val="00B0F0"/>
                </a:solidFill>
                <a:latin typeface="Century Gothic" panose="020B0502020202020204" pitchFamily="34" charset="0"/>
              </a:rPr>
              <a:t>Incorporate Knowledge into Word Representations, I would like to</a:t>
            </a:r>
            <a:r>
              <a:rPr lang="en-US" sz="1200" i="0" u="none" dirty="0" smtClean="0">
                <a:solidFill>
                  <a:srgbClr val="00B0F0"/>
                </a:solidFill>
                <a:latin typeface="Century Gothic" panose="020B0502020202020204" pitchFamily="34" charset="0"/>
              </a:rPr>
              <a:t> </a:t>
            </a:r>
            <a:r>
              <a:rPr lang="en-US" sz="1200" b="0" i="0" u="none" strike="noStrike" kern="1200" baseline="0" dirty="0" smtClean="0">
                <a:solidFill>
                  <a:schemeClr val="tx1"/>
                </a:solidFill>
                <a:latin typeface="+mn-lt"/>
                <a:ea typeface="+mn-ea"/>
                <a:cs typeface="+mn-cs"/>
              </a:rPr>
              <a:t>brief </a:t>
            </a:r>
            <a:r>
              <a:rPr lang="en-US" sz="1200" dirty="0" smtClean="0">
                <a:solidFill>
                  <a:srgbClr val="00B0F0"/>
                </a:solidFill>
                <a:latin typeface="Century Gothic" panose="020B0502020202020204" pitchFamily="34" charset="0"/>
              </a:rPr>
              <a:t>some</a:t>
            </a:r>
            <a:r>
              <a:rPr lang="en-US" sz="1200" baseline="0" dirty="0" smtClean="0">
                <a:solidFill>
                  <a:srgbClr val="00B0F0"/>
                </a:solidFill>
                <a:latin typeface="Century Gothic" panose="020B0502020202020204" pitchFamily="34" charset="0"/>
              </a:rPr>
              <a:t> background knowledge about distributed word representations.</a:t>
            </a:r>
            <a:endParaRPr lang="en-US" dirty="0" smtClean="0"/>
          </a:p>
          <a:p>
            <a:endParaRPr lang="en-US" dirty="0" smtClean="0"/>
          </a:p>
          <a:p>
            <a:r>
              <a:rPr lang="en-US" dirty="0" smtClean="0"/>
              <a:t>As we all</a:t>
            </a:r>
            <a:r>
              <a:rPr lang="en-US" baseline="0" dirty="0" smtClean="0"/>
              <a:t> know</a:t>
            </a:r>
            <a:r>
              <a:rPr lang="en-US" dirty="0" smtClean="0"/>
              <a:t>,</a:t>
            </a:r>
            <a:r>
              <a:rPr lang="en-US" baseline="0" dirty="0" smtClean="0"/>
              <a:t> the native representation of words is in discrete forms, specifically 1-of-v vector, whose vocabulary is all the words and there is only one non-zero entry in the vector of each word. </a:t>
            </a:r>
          </a:p>
          <a:p>
            <a:r>
              <a:rPr lang="en-US" baseline="0" dirty="0" smtClean="0"/>
              <a:t>Considering that many machine learning and data mining algorithms assume the data to be in a continuous space, in order to ease the understanding, learning, inference, and reasoning on text data</a:t>
            </a:r>
            <a:r>
              <a:rPr lang="en-US" b="0" baseline="0" dirty="0" smtClean="0"/>
              <a:t>, it is preferred to have a way to embed the discrete words into a continuous space. </a:t>
            </a:r>
            <a:r>
              <a:rPr lang="en-US" altLang="zh-CN" b="0" baseline="0" dirty="0" smtClean="0"/>
              <a:t>Recently</a:t>
            </a:r>
            <a:r>
              <a:rPr lang="en-US" b="0" baseline="0" dirty="0" smtClean="0"/>
              <a:t>, deep learning has been used to fulfill this task and achieved great success. </a:t>
            </a:r>
            <a:endParaRPr lang="en-US"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4</a:t>
            </a:fld>
            <a:endParaRPr lang="zh-CN" altLang="en-US"/>
          </a:p>
        </p:txBody>
      </p:sp>
    </p:spTree>
    <p:extLst>
      <p:ext uri="{BB962C8B-B14F-4D97-AF65-F5344CB8AC3E}">
        <p14:creationId xmlns:p14="http://schemas.microsoft.com/office/powerpoint/2010/main" val="2292246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i="0" u="none" dirty="0" smtClean="0"/>
              <a:t>Although</a:t>
            </a:r>
            <a:r>
              <a:rPr lang="en-US" altLang="zh-CN" i="0" u="none" baseline="0" dirty="0" smtClean="0"/>
              <a:t> word embedding has been applied to many NLP tasks, it still suffers from some limitations. </a:t>
            </a:r>
          </a:p>
          <a:p>
            <a:endParaRPr lang="en-US" i="0" u="none" dirty="0" smtClean="0"/>
          </a:p>
          <a:p>
            <a:r>
              <a:rPr lang="en-US" altLang="zh-CN" i="0" u="none" baseline="0" dirty="0" smtClean="0"/>
              <a:t>In particular, previous works learned word representations mainly based on the word co-occurrence information. </a:t>
            </a:r>
            <a:r>
              <a:rPr lang="en-US" altLang="zh-CN" i="0" u="none" baseline="0" dirty="0" smtClean="0">
                <a:solidFill>
                  <a:schemeClr val="accent6"/>
                </a:solidFill>
              </a:rPr>
              <a:t>If either of two syntactically or semantically similar words yields very little context information, the relationship between these two words cannot be captured by the obtained word </a:t>
            </a:r>
            <a:r>
              <a:rPr lang="en-US" altLang="zh-CN" i="0" u="none" baseline="0" dirty="0" err="1" smtClean="0">
                <a:solidFill>
                  <a:schemeClr val="accent6"/>
                </a:solidFill>
              </a:rPr>
              <a:t>embeddings</a:t>
            </a:r>
            <a:r>
              <a:rPr lang="en-US" altLang="zh-CN" i="0" u="none" baseline="0" dirty="0" smtClean="0">
                <a:solidFill>
                  <a:schemeClr val="accent6"/>
                </a:solidFill>
              </a:rPr>
              <a:t>.</a:t>
            </a:r>
          </a:p>
          <a:p>
            <a:endParaRPr lang="en-US" i="0" u="none" baseline="0" dirty="0" smtClean="0">
              <a:solidFill>
                <a:schemeClr val="accent6"/>
              </a:solidFill>
            </a:endParaRPr>
          </a:p>
          <a:p>
            <a:r>
              <a:rPr lang="en-US" altLang="zh-CN" i="0" u="none" baseline="0" dirty="0" smtClean="0"/>
              <a:t>On the other hand, even enough amount of context could be noisy or biased such that they cannot reflect the inherent relationship between words and further mislead the training process. </a:t>
            </a:r>
            <a:endParaRPr lang="en-US" i="0" u="none"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5</a:t>
            </a:fld>
            <a:endParaRPr lang="zh-CN" altLang="en-US"/>
          </a:p>
        </p:txBody>
      </p:sp>
    </p:spTree>
    <p:extLst>
      <p:ext uri="{BB962C8B-B14F-4D97-AF65-F5344CB8AC3E}">
        <p14:creationId xmlns:p14="http://schemas.microsoft.com/office/powerpoint/2010/main" val="173261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i="0" u="none" baseline="0" dirty="0" smtClean="0"/>
              <a:t>To solve these problems, we propose to incorporate the information from knowledge graphs into the learning process in order to produce better word representations. </a:t>
            </a:r>
          </a:p>
          <a:p>
            <a:endParaRPr lang="en-US" i="0" u="none" baseline="0" dirty="0" smtClean="0"/>
          </a:p>
          <a:p>
            <a:r>
              <a:rPr lang="en-US" altLang="zh-CN" i="0" u="none" dirty="0" smtClean="0"/>
              <a:t>As we know, knowledge</a:t>
            </a:r>
            <a:r>
              <a:rPr lang="en-US" altLang="zh-CN" i="0" u="none" baseline="0" dirty="0" smtClean="0"/>
              <a:t> graph is a kind of knowledge base which has been widely used to store complex structure and unstructured knowledge. It is usually in the form of a directed or undirected graph, and t</a:t>
            </a:r>
            <a:r>
              <a:rPr lang="en-US" altLang="zh-CN" i="0" u="none" dirty="0" smtClean="0"/>
              <a:t>he vertices and edges in the graph represent</a:t>
            </a:r>
            <a:r>
              <a:rPr lang="en-US" altLang="zh-CN" i="0" u="none" strike="sngStrike" dirty="0" smtClean="0"/>
              <a:t>s</a:t>
            </a:r>
            <a:r>
              <a:rPr lang="en-US" altLang="zh-CN" i="0" u="none" dirty="0" smtClean="0"/>
              <a:t> entities and relationships respectively,</a:t>
            </a:r>
            <a:r>
              <a:rPr lang="en-US" altLang="zh-CN" i="0" u="none" baseline="0" dirty="0" smtClean="0"/>
              <a:t> </a:t>
            </a:r>
            <a:r>
              <a:rPr lang="en-US" altLang="zh-CN" i="0" u="none" dirty="0" smtClean="0"/>
              <a:t>as shown in this figure. </a:t>
            </a:r>
            <a:endParaRPr lang="en-US" i="0" u="none" baseline="0" dirty="0" smtClean="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6</a:t>
            </a:fld>
            <a:endParaRPr lang="zh-CN" altLang="en-US"/>
          </a:p>
        </p:txBody>
      </p:sp>
    </p:spTree>
    <p:extLst>
      <p:ext uri="{BB962C8B-B14F-4D97-AF65-F5344CB8AC3E}">
        <p14:creationId xmlns:p14="http://schemas.microsoft.com/office/powerpoint/2010/main" val="265214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A knowledge graph commonly contains two forms of knowledge: relational knowledge and categorical knowledge.</a:t>
            </a:r>
          </a:p>
          <a:p>
            <a:endParaRPr lang="en-US" i="0" u="none" dirty="0" smtClean="0"/>
          </a:p>
          <a:p>
            <a:r>
              <a:rPr lang="en-US" sz="1200" b="0" i="0" u="none" strike="noStrike" kern="1200" baseline="0" dirty="0" smtClean="0">
                <a:solidFill>
                  <a:schemeClr val="tx1"/>
                </a:solidFill>
                <a:latin typeface="+mn-lt"/>
                <a:ea typeface="+mn-ea"/>
                <a:cs typeface="+mn-cs"/>
              </a:rPr>
              <a:t>Specially, relational knowledge encodes the relationship between entities in knowledge graph. Like “capital-of”, “child-of” and so on.</a:t>
            </a:r>
          </a:p>
          <a:p>
            <a:r>
              <a:rPr lang="en-US" sz="1200" b="0" i="0" u="none" strike="noStrike" kern="1200" baseline="0" dirty="0" smtClean="0">
                <a:solidFill>
                  <a:schemeClr val="tx1"/>
                </a:solidFill>
                <a:latin typeface="+mn-lt"/>
                <a:ea typeface="+mn-ea"/>
                <a:cs typeface="+mn-cs"/>
              </a:rPr>
              <a:t>And, categorical knowledge encodes the attributes and properties of entities in knowledge graph. Like “gender” and so on.  </a:t>
            </a:r>
          </a:p>
          <a:p>
            <a:endParaRPr lang="en-US" i="0" u="non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u="none" dirty="0" smtClean="0"/>
              <a:t>As shown in this figure, given</a:t>
            </a:r>
            <a:r>
              <a:rPr lang="en-US" i="0" u="none" baseline="0" dirty="0" smtClean="0"/>
              <a:t> a knowledge graph, we can split it into relation knowledge set and categorical knowledge set. We model these two different kinds of knowledge in different ways.</a:t>
            </a:r>
            <a:endParaRPr lang="en-US" i="0" u="none" dirty="0" smtClean="0"/>
          </a:p>
          <a:p>
            <a:endParaRPr lang="en-US" i="0" u="none"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7</a:t>
            </a:fld>
            <a:endParaRPr lang="zh-CN" altLang="en-US"/>
          </a:p>
        </p:txBody>
      </p:sp>
    </p:spTree>
    <p:extLst>
      <p:ext uri="{BB962C8B-B14F-4D97-AF65-F5344CB8AC3E}">
        <p14:creationId xmlns:p14="http://schemas.microsoft.com/office/powerpoint/2010/main" val="2147884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u="none" dirty="0" smtClean="0"/>
              <a:t>Here is the </a:t>
            </a:r>
            <a:r>
              <a:rPr lang="en-US" i="0" u="none" baseline="0" dirty="0" smtClean="0"/>
              <a:t>basic model called “skip-gram” </a:t>
            </a:r>
            <a:r>
              <a:rPr lang="en-US" i="0" u="none" strike="noStrike" baseline="0" dirty="0" smtClean="0"/>
              <a:t>which aims to</a:t>
            </a:r>
            <a:r>
              <a:rPr lang="en-US" i="0" u="none" baseline="0" dirty="0" smtClean="0"/>
              <a:t> learn word representations only from corpus. </a:t>
            </a:r>
            <a:r>
              <a:rPr lang="en-US" i="0" u="none" strike="noStrike" baseline="0" dirty="0" smtClean="0"/>
              <a:t>Our</a:t>
            </a:r>
            <a:r>
              <a:rPr lang="en-US" i="0" u="none" baseline="0" dirty="0" smtClean="0"/>
              <a:t> methods are proposed based on this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i="0" u="non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In the skip-gram model, as shown in this figure, a sliding window is employed on the input text stream to generate the training samples. In each sliding window, the model tries to use the central word as input to predict the surrounding words. T</a:t>
            </a:r>
            <a:r>
              <a:rPr lang="en-US" i="0" u="none" strike="noStrike" baseline="0" dirty="0" smtClean="0"/>
              <a:t>he objective </a:t>
            </a:r>
            <a:r>
              <a:rPr lang="en-US" altLang="zh-CN" i="0" u="none" strike="noStrike" baseline="0" dirty="0" smtClean="0"/>
              <a:t>function</a:t>
            </a:r>
            <a:r>
              <a:rPr lang="en-US" i="0" u="none" strike="noStrike" baseline="0" dirty="0" smtClean="0"/>
              <a:t> of the skip-gram model is to maximize the log probability of its surrounding words </a:t>
            </a:r>
            <a:r>
              <a:rPr lang="en-US" sz="1200" b="0" i="0" u="none" strike="noStrike" kern="1200" baseline="0" dirty="0" smtClean="0">
                <a:solidFill>
                  <a:schemeClr val="tx1"/>
                </a:solidFill>
                <a:latin typeface="+mn-lt"/>
                <a:ea typeface="+mn-ea"/>
                <a:cs typeface="+mn-cs"/>
              </a:rPr>
              <a:t>g</a:t>
            </a:r>
            <a:r>
              <a:rPr lang="en-US" i="0" u="none" strike="noStrike" baseline="0" dirty="0" smtClean="0"/>
              <a:t>iven central word</a:t>
            </a:r>
            <a:endParaRPr lang="en-US" i="0" u="none" baseline="0" dirty="0" smtClean="0"/>
          </a:p>
          <a:p>
            <a:endParaRPr lang="en-US" i="0" u="none"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8</a:t>
            </a:fld>
            <a:endParaRPr lang="zh-CN" altLang="en-US"/>
          </a:p>
        </p:txBody>
      </p:sp>
    </p:spTree>
    <p:extLst>
      <p:ext uri="{BB962C8B-B14F-4D97-AF65-F5344CB8AC3E}">
        <p14:creationId xmlns:p14="http://schemas.microsoft.com/office/powerpoint/2010/main" val="4222555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After briefing the skip-gram model, we introduce how we equip the basic model with the relational knowledge and categorical knowledge. </a:t>
            </a:r>
          </a:p>
          <a:p>
            <a:endParaRPr lang="en-US" sz="1200" b="0" i="0" u="none" strike="noStrike" kern="1200" baseline="0" dirty="0" smtClean="0">
              <a:solidFill>
                <a:schemeClr val="tx1"/>
              </a:solidFill>
              <a:latin typeface="+mn-lt"/>
              <a:ea typeface="+mn-ea"/>
              <a:cs typeface="+mn-cs"/>
            </a:endParaRPr>
          </a:p>
          <a:p>
            <a:r>
              <a:rPr lang="en-US" i="0" u="none" baseline="0" dirty="0" smtClean="0"/>
              <a:t>Firstly, I will introduce one of ou</a:t>
            </a:r>
            <a:r>
              <a:rPr lang="en-US" altLang="zh-CN" i="0" u="none" baseline="0" dirty="0" smtClean="0"/>
              <a:t>r</a:t>
            </a:r>
            <a:r>
              <a:rPr lang="en-US" i="0" u="none" baseline="0" dirty="0" smtClean="0"/>
              <a:t> models which can incorporate the relational knowledge into word representations.</a:t>
            </a:r>
          </a:p>
          <a:p>
            <a:endParaRPr lang="en-US" i="0" u="none" baseline="0" dirty="0" smtClean="0"/>
          </a:p>
          <a:p>
            <a:r>
              <a:rPr lang="en-US" i="0" u="none" baseline="0" dirty="0" smtClean="0"/>
              <a:t>The relational knowledge is</a:t>
            </a:r>
            <a:r>
              <a:rPr lang="en-US" sz="1200" b="0" i="0" u="none" strike="noStrike" kern="1200" baseline="0" dirty="0" smtClean="0">
                <a:solidFill>
                  <a:schemeClr val="tx1"/>
                </a:solidFill>
                <a:latin typeface="+mn-lt"/>
                <a:ea typeface="+mn-ea"/>
                <a:cs typeface="+mn-cs"/>
              </a:rPr>
              <a:t> usually represented in triplet</a:t>
            </a:r>
            <a:r>
              <a:rPr lang="en-US" i="0" u="none" baseline="0" dirty="0" smtClean="0"/>
              <a:t>, including head word, relationship and tail word. The motivation of the model is learning the representations of head word h, relationship r and tail word t, and let h plus r be closed to t. </a:t>
            </a:r>
            <a:r>
              <a:rPr lang="en-US" i="0" u="none" strike="noStrike" baseline="0" dirty="0" smtClean="0"/>
              <a:t>We </a:t>
            </a:r>
            <a:r>
              <a:rPr lang="en-US" sz="1200" b="0" i="0" u="none" strike="noStrike" kern="1200" baseline="0" dirty="0" smtClean="0">
                <a:solidFill>
                  <a:schemeClr val="tx1"/>
                </a:solidFill>
                <a:latin typeface="+mn-lt"/>
                <a:ea typeface="+mn-ea"/>
                <a:cs typeface="+mn-cs"/>
              </a:rPr>
              <a:t>get the objective function by</a:t>
            </a:r>
            <a:r>
              <a:rPr lang="en-US" i="0" u="none" strike="noStrike" baseline="0" dirty="0" smtClean="0"/>
              <a:t> combining the </a:t>
            </a:r>
            <a:r>
              <a:rPr lang="en-US" sz="1200" b="0" i="0" u="none" strike="noStrike" kern="1200" baseline="0" dirty="0" smtClean="0">
                <a:solidFill>
                  <a:schemeClr val="tx1"/>
                </a:solidFill>
                <a:latin typeface="+mn-lt"/>
                <a:ea typeface="+mn-ea"/>
                <a:cs typeface="+mn-cs"/>
              </a:rPr>
              <a:t>skip-gram objective function and the margin based regularization function derived from relational knowledge. </a:t>
            </a:r>
            <a:endParaRPr lang="en-US" i="0" u="none" strike="sngStrike" baseline="0" dirty="0" smtClean="0"/>
          </a:p>
          <a:p>
            <a:endParaRPr lang="en-US" i="0" u="none" dirty="0"/>
          </a:p>
        </p:txBody>
      </p:sp>
      <p:sp>
        <p:nvSpPr>
          <p:cNvPr id="4" name="Slide Number Placeholder 3"/>
          <p:cNvSpPr>
            <a:spLocks noGrp="1"/>
          </p:cNvSpPr>
          <p:nvPr>
            <p:ph type="sldNum" sz="quarter" idx="10"/>
          </p:nvPr>
        </p:nvSpPr>
        <p:spPr/>
        <p:txBody>
          <a:bodyPr/>
          <a:lstStyle/>
          <a:p>
            <a:fld id="{5CCDDFB3-E6BD-4B43-BC6D-C735721434A7}" type="slidenum">
              <a:rPr lang="zh-CN" altLang="en-US" smtClean="0"/>
              <a:t>9</a:t>
            </a:fld>
            <a:endParaRPr lang="zh-CN" altLang="en-US"/>
          </a:p>
        </p:txBody>
      </p:sp>
    </p:spTree>
    <p:extLst>
      <p:ext uri="{BB962C8B-B14F-4D97-AF65-F5344CB8AC3E}">
        <p14:creationId xmlns:p14="http://schemas.microsoft.com/office/powerpoint/2010/main" val="359067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417209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785275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414650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3242858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2730968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3526692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4252295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1908249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3912568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952312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12B8389-2E07-4E84-8C3E-FF56815AA4DC}" type="datetimeFigureOut">
              <a:rPr lang="zh-CN" altLang="en-US" smtClean="0"/>
              <a:t>2016/6/24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119347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2B8389-2E07-4E84-8C3E-FF56815AA4DC}" type="datetimeFigureOut">
              <a:rPr lang="zh-CN" altLang="en-US" smtClean="0"/>
              <a:t>2016/6/24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20AE43-C969-4C1D-A9A4-56F7FCBC1561}" type="slidenum">
              <a:rPr lang="zh-CN" altLang="en-US" smtClean="0"/>
              <a:t>‹#›</a:t>
            </a:fld>
            <a:endParaRPr lang="zh-CN" altLang="en-US"/>
          </a:p>
        </p:txBody>
      </p:sp>
    </p:spTree>
    <p:extLst>
      <p:ext uri="{BB962C8B-B14F-4D97-AF65-F5344CB8AC3E}">
        <p14:creationId xmlns:p14="http://schemas.microsoft.com/office/powerpoint/2010/main" val="1654820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hyperlink" Target="http://chang-xu.github.io/"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microsoft.com/office/2007/relationships/media" Target="../media/media10.m4a"/><Relationship Id="rId1" Type="http://schemas.openxmlformats.org/officeDocument/2006/relationships/audio" Target="NULL" TargetMode="Externa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0.xml"/><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2.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notesSlide" Target="../notesSlides/notesSlide11.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notesSlide" Target="../notesSlides/notesSlide12.xml"/><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6.png"/><Relationship Id="rId5" Type="http://schemas.openxmlformats.org/officeDocument/2006/relationships/image" Target="../media/image1.png"/><Relationship Id="rId4" Type="http://schemas.openxmlformats.org/officeDocument/2006/relationships/notesSlide" Target="../notesSlides/notesSlide13.xml"/><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1.png"/><Relationship Id="rId4" Type="http://schemas.openxmlformats.org/officeDocument/2006/relationships/notesSlide" Target="../notesSlides/notesSlide16.xml"/><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7.xml"/><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34.png"/><Relationship Id="rId4" Type="http://schemas.openxmlformats.org/officeDocument/2006/relationships/notesSlide" Target="../notesSlides/notesSlide20.xml"/><Relationship Id="rId9"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37.png"/><Relationship Id="rId4" Type="http://schemas.openxmlformats.org/officeDocument/2006/relationships/notesSlide" Target="../notesSlides/notesSlide21.xml"/><Relationship Id="rId9"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image" Target="../media/image3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microsoft.com/office/2007/relationships/media" Target="../media/media4.m4a"/><Relationship Id="rId1" Type="http://schemas.openxmlformats.org/officeDocument/2006/relationships/audio" Target="NULL" TargetMode="External"/><Relationship Id="rId6" Type="http://schemas.openxmlformats.org/officeDocument/2006/relationships/image" Target="../media/image4.png"/><Relationship Id="rId11" Type="http://schemas.openxmlformats.org/officeDocument/2006/relationships/image" Target="../media/image3.png"/><Relationship Id="rId5" Type="http://schemas.openxmlformats.org/officeDocument/2006/relationships/image" Target="../media/image8.png"/><Relationship Id="rId10" Type="http://schemas.openxmlformats.org/officeDocument/2006/relationships/image" Target="../media/image2.png"/><Relationship Id="rId4" Type="http://schemas.openxmlformats.org/officeDocument/2006/relationships/notesSlide" Target="../notesSlides/notesSlide4.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80.png"/><Relationship Id="rId12" Type="http://schemas.openxmlformats.org/officeDocument/2006/relationships/image" Target="../media/image13.png"/><Relationship Id="rId17" Type="http://schemas.openxmlformats.org/officeDocument/2006/relationships/image" Target="../media/image2.png"/><Relationship Id="rId2" Type="http://schemas.openxmlformats.org/officeDocument/2006/relationships/audio" Target="../media/media8.m4a"/><Relationship Id="rId16" Type="http://schemas.openxmlformats.org/officeDocument/2006/relationships/image" Target="../media/image17.png"/><Relationship Id="rId1" Type="http://schemas.microsoft.com/office/2007/relationships/media" Target="../media/media8.m4a"/><Relationship Id="rId6" Type="http://schemas.openxmlformats.org/officeDocument/2006/relationships/image" Target="../media/image70.png"/><Relationship Id="rId11" Type="http://schemas.openxmlformats.org/officeDocument/2006/relationships/image" Target="../media/image12.png"/><Relationship Id="rId5" Type="http://schemas.openxmlformats.org/officeDocument/2006/relationships/image" Target="../media/image60.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1.png"/><Relationship Id="rId4" Type="http://schemas.openxmlformats.org/officeDocument/2006/relationships/notesSlide" Target="../notesSlides/notesSlide8.xml"/><Relationship Id="rId9" Type="http://schemas.openxmlformats.org/officeDocument/2006/relationships/image" Target="../media/image10.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9.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42974" y="1570038"/>
            <a:ext cx="10582275" cy="2387600"/>
          </a:xfrm>
        </p:spPr>
        <p:txBody>
          <a:bodyPr>
            <a:normAutofit/>
          </a:bodyPr>
          <a:lstStyle/>
          <a:p>
            <a:pPr algn="l" defTabSz="457200"/>
            <a:r>
              <a:rPr lang="en-US" sz="4000" dirty="0">
                <a:solidFill>
                  <a:srgbClr val="00B0F0"/>
                </a:solidFill>
                <a:latin typeface="Times New Roman" panose="02020603050405020304" pitchFamily="18" charset="0"/>
                <a:cs typeface="Times New Roman" panose="02020603050405020304" pitchFamily="18" charset="0"/>
              </a:rPr>
              <a:t>Deep </a:t>
            </a:r>
            <a:r>
              <a:rPr lang="en-US" sz="4000" dirty="0" smtClean="0">
                <a:solidFill>
                  <a:srgbClr val="00B0F0"/>
                </a:solidFill>
                <a:latin typeface="Times New Roman" panose="02020603050405020304" pitchFamily="18" charset="0"/>
                <a:cs typeface="Times New Roman" panose="02020603050405020304" pitchFamily="18" charset="0"/>
              </a:rPr>
              <a:t>Learning for Time Dependent Tasks and Time Independent Tasks</a:t>
            </a:r>
            <a:endParaRPr lang="en-US" sz="4000" dirty="0">
              <a:solidFill>
                <a:srgbClr val="00B0F0"/>
              </a:solidFill>
              <a:latin typeface="Times New Roman" panose="02020603050405020304" pitchFamily="18" charset="0"/>
              <a:cs typeface="Times New Roman" panose="02020603050405020304" pitchFamily="18" charset="0"/>
            </a:endParaRPr>
          </a:p>
        </p:txBody>
      </p:sp>
      <p:sp>
        <p:nvSpPr>
          <p:cNvPr id="4" name="Content Placeholder 2"/>
          <p:cNvSpPr>
            <a:spLocks noGrp="1"/>
          </p:cNvSpPr>
          <p:nvPr>
            <p:ph type="subTitle" idx="1"/>
          </p:nvPr>
        </p:nvSpPr>
        <p:spPr>
          <a:xfrm>
            <a:off x="942974" y="5202238"/>
            <a:ext cx="9144000" cy="1655762"/>
          </a:xfrm>
        </p:spPr>
        <p:txBody>
          <a:bodyPr>
            <a:normAutofit/>
          </a:bodyPr>
          <a:lstStyle/>
          <a:p>
            <a:pPr marL="0" indent="0" algn="l" defTabSz="457200">
              <a:buClr>
                <a:schemeClr val="bg2">
                  <a:lumMod val="40000"/>
                  <a:lumOff val="60000"/>
                </a:schemeClr>
              </a:buClr>
              <a:buSzPct val="80000"/>
              <a:buNone/>
            </a:pPr>
            <a:r>
              <a:rPr lang="en-US" sz="2000" cap="all" dirty="0">
                <a:solidFill>
                  <a:schemeClr val="tx2"/>
                </a:solidFill>
                <a:ea typeface="+mj-ea"/>
                <a:cs typeface="+mj-cs"/>
              </a:rPr>
              <a:t>Chang </a:t>
            </a:r>
            <a:r>
              <a:rPr lang="en-US" sz="2000" cap="all" dirty="0" smtClean="0">
                <a:solidFill>
                  <a:schemeClr val="tx2"/>
                </a:solidFill>
                <a:ea typeface="+mj-ea"/>
                <a:cs typeface="+mj-cs"/>
              </a:rPr>
              <a:t>Xu</a:t>
            </a:r>
          </a:p>
          <a:p>
            <a:pPr marL="0" indent="0" algn="l" defTabSz="457200">
              <a:buClr>
                <a:schemeClr val="bg2">
                  <a:lumMod val="40000"/>
                  <a:lumOff val="60000"/>
                </a:schemeClr>
              </a:buClr>
              <a:buSzPct val="80000"/>
              <a:buNone/>
            </a:pPr>
            <a:r>
              <a:rPr lang="en-US" sz="2000" cap="all" dirty="0" smtClean="0">
                <a:solidFill>
                  <a:schemeClr val="tx2"/>
                </a:solidFill>
                <a:ea typeface="+mj-ea"/>
                <a:cs typeface="+mj-cs"/>
                <a:hlinkClick r:id="rId5"/>
              </a:rPr>
              <a:t>http://Chang-xu.github.i</a:t>
            </a:r>
            <a:r>
              <a:rPr lang="en-US" altLang="zh-CN" sz="2000" cap="all" dirty="0" smtClean="0">
                <a:solidFill>
                  <a:schemeClr val="tx2"/>
                </a:solidFill>
                <a:ea typeface="+mj-ea"/>
                <a:cs typeface="+mj-cs"/>
                <a:hlinkClick r:id="rId5"/>
              </a:rPr>
              <a:t>o</a:t>
            </a:r>
            <a:endParaRPr lang="en-US" sz="2000" cap="all" dirty="0" smtClean="0">
              <a:solidFill>
                <a:schemeClr val="tx2"/>
              </a:solidFill>
              <a:ea typeface="+mj-ea"/>
              <a:cs typeface="+mj-cs"/>
            </a:endParaRPr>
          </a:p>
        </p:txBody>
      </p:sp>
      <p:pic>
        <p:nvPicPr>
          <p:cNvPr id="6" name="新录音 14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82532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1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Learn from </a:t>
            </a:r>
            <a:r>
              <a:rPr lang="en-US" dirty="0">
                <a:solidFill>
                  <a:schemeClr val="accent2"/>
                </a:solidFill>
              </a:rPr>
              <a:t>Categorical </a:t>
            </a:r>
            <a:r>
              <a:rPr lang="en-US" dirty="0" smtClean="0">
                <a:solidFill>
                  <a:srgbClr val="00B0F0"/>
                </a:solidFill>
              </a:rPr>
              <a:t>knowledge</a:t>
            </a:r>
            <a:r>
              <a:rPr lang="en-US" dirty="0">
                <a:solidFill>
                  <a:srgbClr val="00B0F0"/>
                </a:solidFill>
              </a:rPr>
              <a:t>: </a:t>
            </a:r>
            <a:r>
              <a:rPr lang="en-US" dirty="0" smtClean="0">
                <a:solidFill>
                  <a:schemeClr val="accent2"/>
                </a:solidFill>
              </a:rPr>
              <a:t>C</a:t>
            </a:r>
            <a:r>
              <a:rPr lang="en-US" dirty="0" smtClean="0">
                <a:solidFill>
                  <a:srgbClr val="00B0F0"/>
                </a:solidFill>
              </a:rPr>
              <a:t>-NET</a:t>
            </a:r>
            <a:endParaRPr lang="en-US" dirty="0">
              <a:solidFill>
                <a:srgbClr val="00B0F0"/>
              </a:solidFill>
            </a:endParaRPr>
          </a:p>
        </p:txBody>
      </p:sp>
      <mc:AlternateContent xmlns:mc="http://schemas.openxmlformats.org/markup-compatibility/2006" xmlns:a14="http://schemas.microsoft.com/office/drawing/2010/main">
        <mc:Choice Requires="a14">
          <p:sp>
            <p:nvSpPr>
              <p:cNvPr id="9" name="Content Placeholder 2"/>
              <p:cNvSpPr>
                <a:spLocks noGrp="1"/>
              </p:cNvSpPr>
              <p:nvPr>
                <p:ph idx="1"/>
              </p:nvPr>
            </p:nvSpPr>
            <p:spPr>
              <a:xfrm>
                <a:off x="609600" y="1956816"/>
                <a:ext cx="10972800" cy="4325112"/>
              </a:xfrm>
            </p:spPr>
            <p:txBody>
              <a:bodyPr>
                <a:normAutofit/>
              </a:bodyPr>
              <a:lstStyle/>
              <a:p>
                <a:r>
                  <a:rPr lang="en-US" sz="2000" dirty="0" smtClean="0">
                    <a:solidFill>
                      <a:schemeClr val="tx2"/>
                    </a:solidFill>
                  </a:rPr>
                  <a:t>For words pairs </a:t>
                </a:r>
                <a14:m>
                  <m:oMath xmlns:m="http://schemas.openxmlformats.org/officeDocument/2006/math">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𝑤</m:t>
                        </m:r>
                      </m:e>
                      <m:sub>
                        <m:r>
                          <a:rPr lang="en-US" sz="2000" b="0" i="1" smtClean="0">
                            <a:solidFill>
                              <a:schemeClr val="tx2"/>
                            </a:solidFill>
                            <a:latin typeface="Cambria Math" panose="02040503050406030204" pitchFamily="18" charset="0"/>
                          </a:rPr>
                          <m:t>𝑖</m:t>
                        </m:r>
                      </m:sub>
                    </m:sSub>
                    <m:r>
                      <a:rPr lang="en-US" sz="2000" b="0" i="1" smtClean="0">
                        <a:solidFill>
                          <a:schemeClr val="tx2"/>
                        </a:solidFill>
                        <a:latin typeface="Cambria Math" panose="02040503050406030204" pitchFamily="18" charset="0"/>
                      </a:rPr>
                      <m:t>,</m:t>
                    </m:r>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𝑤</m:t>
                        </m:r>
                      </m:e>
                      <m:sub>
                        <m:r>
                          <a:rPr lang="en-US" sz="2000" b="0" i="1" smtClean="0">
                            <a:solidFill>
                              <a:schemeClr val="tx2"/>
                            </a:solidFill>
                            <a:latin typeface="Cambria Math" panose="02040503050406030204" pitchFamily="18" charset="0"/>
                          </a:rPr>
                          <m:t>𝑗</m:t>
                        </m:r>
                      </m:sub>
                    </m:sSub>
                  </m:oMath>
                </a14:m>
                <a:r>
                  <a:rPr lang="en-US" sz="2000" dirty="0" smtClean="0">
                    <a:solidFill>
                      <a:schemeClr val="tx2"/>
                    </a:solidFill>
                  </a:rPr>
                  <a:t> in same attributes word set </a:t>
                </a:r>
                <a14:m>
                  <m:oMath xmlns:m="http://schemas.openxmlformats.org/officeDocument/2006/math">
                    <m:r>
                      <a:rPr lang="en-US" sz="2000" b="0" i="1" smtClean="0">
                        <a:solidFill>
                          <a:schemeClr val="tx2"/>
                        </a:solidFill>
                        <a:latin typeface="Cambria Math" panose="02040503050406030204" pitchFamily="18" charset="0"/>
                      </a:rPr>
                      <m:t>𝑉</m:t>
                    </m:r>
                  </m:oMath>
                </a14:m>
                <a:r>
                  <a:rPr lang="en-US" sz="2000" dirty="0" smtClean="0">
                    <a:solidFill>
                      <a:schemeClr val="tx2"/>
                    </a:solidFill>
                  </a:rPr>
                  <a:t>, the model aims to minimize the similarity between </a:t>
                </a:r>
                <a14:m>
                  <m:oMath xmlns:m="http://schemas.openxmlformats.org/officeDocument/2006/math">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rPr>
                          <m:t>𝑤</m:t>
                        </m:r>
                      </m:e>
                      <m:sub>
                        <m:r>
                          <a:rPr lang="en-US" sz="2000" i="1">
                            <a:solidFill>
                              <a:schemeClr val="tx2"/>
                            </a:solidFill>
                            <a:latin typeface="Cambria Math" panose="02040503050406030204" pitchFamily="18" charset="0"/>
                          </a:rPr>
                          <m:t>𝑖</m:t>
                        </m:r>
                      </m:sub>
                    </m:sSub>
                    <m:r>
                      <a:rPr lang="en-US" sz="2000" b="0" i="1" smtClean="0">
                        <a:solidFill>
                          <a:schemeClr val="tx2"/>
                        </a:solidFill>
                        <a:latin typeface="Cambria Math" panose="02040503050406030204" pitchFamily="18" charset="0"/>
                      </a:rPr>
                      <m:t> </m:t>
                    </m:r>
                    <m:r>
                      <a:rPr lang="en-US" sz="2000" b="0" i="1" smtClean="0">
                        <a:solidFill>
                          <a:schemeClr val="tx2"/>
                        </a:solidFill>
                        <a:latin typeface="Cambria Math" panose="02040503050406030204" pitchFamily="18" charset="0"/>
                      </a:rPr>
                      <m:t>𝑎𝑛𝑑</m:t>
                    </m:r>
                    <m:r>
                      <a:rPr lang="en-US" sz="2000" b="0" i="1" smtClean="0">
                        <a:solidFill>
                          <a:schemeClr val="tx2"/>
                        </a:solidFill>
                        <a:latin typeface="Cambria Math" panose="02040503050406030204" pitchFamily="18" charset="0"/>
                      </a:rPr>
                      <m:t> </m:t>
                    </m:r>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rPr>
                          <m:t>𝑤</m:t>
                        </m:r>
                      </m:e>
                      <m:sub>
                        <m:r>
                          <a:rPr lang="en-US" sz="2000" i="1">
                            <a:solidFill>
                              <a:schemeClr val="tx2"/>
                            </a:solidFill>
                            <a:latin typeface="Cambria Math" panose="02040503050406030204" pitchFamily="18" charset="0"/>
                          </a:rPr>
                          <m:t>𝑗</m:t>
                        </m:r>
                      </m:sub>
                    </m:sSub>
                    <m:r>
                      <a:rPr lang="en-US" sz="2000" b="0" i="0" smtClean="0">
                        <a:solidFill>
                          <a:schemeClr val="tx2"/>
                        </a:solidFill>
                        <a:latin typeface="Cambria Math" panose="02040503050406030204" pitchFamily="18" charset="0"/>
                      </a:rPr>
                      <m:t>: </m:t>
                    </m:r>
                    <m:func>
                      <m:funcPr>
                        <m:ctrlPr>
                          <a:rPr lang="en-US" sz="2000" b="0" i="1" smtClean="0">
                            <a:solidFill>
                              <a:schemeClr val="tx2"/>
                            </a:solidFill>
                            <a:latin typeface="Cambria Math" panose="02040503050406030204" pitchFamily="18" charset="0"/>
                          </a:rPr>
                        </m:ctrlPr>
                      </m:funcPr>
                      <m:fName>
                        <m:r>
                          <m:rPr>
                            <m:sty m:val="p"/>
                          </m:rPr>
                          <a:rPr lang="en-US" sz="2000" b="0" i="0" smtClean="0">
                            <a:solidFill>
                              <a:schemeClr val="tx2"/>
                            </a:solidFill>
                            <a:latin typeface="Cambria Math" panose="02040503050406030204" pitchFamily="18" charset="0"/>
                          </a:rPr>
                          <m:t>min</m:t>
                        </m:r>
                      </m:fName>
                      <m:e>
                        <m:r>
                          <a:rPr lang="en-US" sz="2000" b="0" i="1" smtClean="0">
                            <a:solidFill>
                              <a:schemeClr val="tx2"/>
                            </a:solidFill>
                            <a:latin typeface="Cambria Math" panose="02040503050406030204" pitchFamily="18" charset="0"/>
                          </a:rPr>
                          <m:t>𝑑</m:t>
                        </m:r>
                        <m:r>
                          <a:rPr lang="en-US" sz="2000" b="0" i="1" smtClean="0">
                            <a:solidFill>
                              <a:schemeClr val="tx2"/>
                            </a:solidFill>
                            <a:latin typeface="Cambria Math" panose="02040503050406030204" pitchFamily="18" charset="0"/>
                          </a:rPr>
                          <m:t>(</m:t>
                        </m:r>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𝑤</m:t>
                            </m:r>
                          </m:e>
                          <m:sub>
                            <m:r>
                              <a:rPr lang="en-US" sz="2000" b="0" i="1" smtClean="0">
                                <a:solidFill>
                                  <a:schemeClr val="tx2"/>
                                </a:solidFill>
                                <a:latin typeface="Cambria Math" panose="02040503050406030204" pitchFamily="18" charset="0"/>
                              </a:rPr>
                              <m:t>𝑖</m:t>
                            </m:r>
                          </m:sub>
                        </m:sSub>
                        <m:r>
                          <a:rPr lang="en-US" sz="2000" b="0" i="1" smtClean="0">
                            <a:solidFill>
                              <a:schemeClr val="tx2"/>
                            </a:solidFill>
                            <a:latin typeface="Cambria Math" panose="02040503050406030204" pitchFamily="18" charset="0"/>
                          </a:rPr>
                          <m:t>,</m:t>
                        </m:r>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𝑤</m:t>
                            </m:r>
                          </m:e>
                          <m:sub>
                            <m:r>
                              <a:rPr lang="en-US" sz="2000" b="0" i="1" smtClean="0">
                                <a:solidFill>
                                  <a:schemeClr val="tx2"/>
                                </a:solidFill>
                                <a:latin typeface="Cambria Math" panose="02040503050406030204" pitchFamily="18" charset="0"/>
                              </a:rPr>
                              <m:t>𝑗</m:t>
                            </m:r>
                          </m:sub>
                        </m:sSub>
                        <m:r>
                          <a:rPr lang="en-US" sz="2000" b="0" i="1" smtClean="0">
                            <a:solidFill>
                              <a:schemeClr val="tx2"/>
                            </a:solidFill>
                            <a:latin typeface="Cambria Math" panose="02040503050406030204" pitchFamily="18" charset="0"/>
                          </a:rPr>
                          <m:t>)</m:t>
                        </m:r>
                      </m:e>
                    </m:func>
                  </m:oMath>
                </a14:m>
                <a:endParaRPr lang="en-US" sz="2000" b="0" dirty="0" smtClean="0">
                  <a:solidFill>
                    <a:schemeClr val="tx2"/>
                  </a:solidFill>
                </a:endParaRPr>
              </a:p>
              <a:p>
                <a:r>
                  <a:rPr lang="en-US" sz="2000" dirty="0" smtClean="0">
                    <a:solidFill>
                      <a:schemeClr val="tx2"/>
                    </a:solidFill>
                  </a:rPr>
                  <a:t>Property of Categorical knowledge</a:t>
                </a:r>
              </a:p>
              <a:p>
                <a:pPr lvl="1"/>
                <a:r>
                  <a:rPr lang="en-US" sz="2000" dirty="0">
                    <a:solidFill>
                      <a:schemeClr val="tx2"/>
                    </a:solidFill>
                  </a:rPr>
                  <a:t>S</a:t>
                </a:r>
                <a:r>
                  <a:rPr lang="en-US" sz="2000" dirty="0" smtClean="0">
                    <a:solidFill>
                      <a:schemeClr val="tx2"/>
                    </a:solidFill>
                  </a:rPr>
                  <a:t>maller capacity,  specific information. E.g. “synonyms of UK”</a:t>
                </a:r>
              </a:p>
              <a:p>
                <a:pPr lvl="1"/>
                <a:r>
                  <a:rPr lang="en-US" sz="2000" dirty="0" smtClean="0">
                    <a:solidFill>
                      <a:schemeClr val="tx2"/>
                    </a:solidFill>
                  </a:rPr>
                  <a:t>larger capacity,  general information. E.g. “Male”</a:t>
                </a:r>
              </a:p>
              <a:p>
                <a:pPr lvl="1"/>
                <a:r>
                  <a:rPr lang="en-US" sz="2000" dirty="0">
                    <a:solidFill>
                      <a:schemeClr val="tx2"/>
                    </a:solidFill>
                  </a:rPr>
                  <a:t>T</a:t>
                </a:r>
                <a:r>
                  <a:rPr lang="en-US" sz="2000" dirty="0" smtClean="0">
                    <a:solidFill>
                      <a:schemeClr val="tx2"/>
                    </a:solidFill>
                  </a:rPr>
                  <a:t>o limit the influence of general information.  </a:t>
                </a:r>
                <a14:m>
                  <m:oMath xmlns:m="http://schemas.openxmlformats.org/officeDocument/2006/math">
                    <m:nary>
                      <m:naryPr>
                        <m:chr m:val="∑"/>
                        <m:ctrlPr>
                          <a:rPr lang="en-US" sz="2000" i="1" smtClean="0">
                            <a:solidFill>
                              <a:schemeClr val="tx2"/>
                            </a:solidFill>
                            <a:latin typeface="Cambria Math" panose="02040503050406030204" pitchFamily="18" charset="0"/>
                          </a:rPr>
                        </m:ctrlPr>
                      </m:naryPr>
                      <m:sub>
                        <m:sSub>
                          <m:sSubPr>
                            <m:ctrlPr>
                              <a:rPr lang="en-US" sz="2000" b="0" i="1" smtClean="0">
                                <a:solidFill>
                                  <a:schemeClr val="tx2"/>
                                </a:solidFill>
                                <a:latin typeface="Cambria Math" panose="02040503050406030204" pitchFamily="18" charset="0"/>
                              </a:rPr>
                            </m:ctrlPr>
                          </m:sSubPr>
                          <m:e>
                            <m:r>
                              <m:rPr>
                                <m:brk m:alnAt="23"/>
                              </m:rPr>
                              <a:rPr lang="en-US" sz="2000" b="0" i="1" smtClean="0">
                                <a:solidFill>
                                  <a:schemeClr val="tx2"/>
                                </a:solidFill>
                                <a:latin typeface="Cambria Math" panose="02040503050406030204" pitchFamily="18" charset="0"/>
                              </a:rPr>
                              <m:t>𝑤</m:t>
                            </m:r>
                          </m:e>
                          <m:sub>
                            <m:r>
                              <m:rPr>
                                <m:brk m:alnAt="23"/>
                              </m:rPr>
                              <a:rPr lang="en-US" sz="2000" b="0" i="1" smtClean="0">
                                <a:solidFill>
                                  <a:schemeClr val="tx2"/>
                                </a:solidFill>
                                <a:latin typeface="Cambria Math" panose="02040503050406030204" pitchFamily="18" charset="0"/>
                              </a:rPr>
                              <m:t>𝑖</m:t>
                            </m:r>
                          </m:sub>
                        </m:sSub>
                        <m:r>
                          <m:rPr>
                            <m:brk m:alnAt="23"/>
                          </m:rPr>
                          <a:rPr lang="en-US" sz="2000" b="0" i="1" smtClean="0">
                            <a:solidFill>
                              <a:schemeClr val="tx2"/>
                            </a:solidFill>
                            <a:latin typeface="Cambria Math" panose="02040503050406030204" pitchFamily="18" charset="0"/>
                            <a:ea typeface="Cambria Math" panose="02040503050406030204" pitchFamily="18" charset="0"/>
                          </a:rPr>
                          <m:t>∈</m:t>
                        </m:r>
                        <m:r>
                          <a:rPr lang="en-US" sz="2000" b="0" i="1" smtClean="0">
                            <a:solidFill>
                              <a:schemeClr val="tx2"/>
                            </a:solidFill>
                            <a:latin typeface="Cambria Math" panose="02040503050406030204" pitchFamily="18" charset="0"/>
                            <a:ea typeface="Cambria Math" panose="02040503050406030204" pitchFamily="18" charset="0"/>
                          </a:rPr>
                          <m:t>𝑉</m:t>
                        </m:r>
                      </m:sub>
                      <m:sup>
                        <m:r>
                          <a:rPr lang="en-US" sz="2000" b="0" i="1" smtClean="0">
                            <a:solidFill>
                              <a:schemeClr val="tx2"/>
                            </a:solidFill>
                            <a:latin typeface="Cambria Math" panose="02040503050406030204" pitchFamily="18" charset="0"/>
                          </a:rPr>
                          <m:t>𝑉</m:t>
                        </m:r>
                      </m:sup>
                      <m:e>
                        <m:nary>
                          <m:naryPr>
                            <m:chr m:val="∑"/>
                            <m:ctrlPr>
                              <a:rPr lang="en-US" sz="2000" i="1" smtClean="0">
                                <a:solidFill>
                                  <a:schemeClr val="tx2"/>
                                </a:solidFill>
                                <a:latin typeface="Cambria Math" panose="02040503050406030204" pitchFamily="18" charset="0"/>
                              </a:rPr>
                            </m:ctrlPr>
                          </m:naryPr>
                          <m:sub>
                            <m:sSub>
                              <m:sSubPr>
                                <m:ctrlPr>
                                  <a:rPr lang="en-US" sz="2000" b="0" i="1" smtClean="0">
                                    <a:solidFill>
                                      <a:schemeClr val="tx2"/>
                                    </a:solidFill>
                                    <a:latin typeface="Cambria Math" panose="02040503050406030204" pitchFamily="18" charset="0"/>
                                  </a:rPr>
                                </m:ctrlPr>
                              </m:sSubPr>
                              <m:e>
                                <m:r>
                                  <m:rPr>
                                    <m:brk m:alnAt="23"/>
                                  </m:rPr>
                                  <a:rPr lang="en-US" sz="2000" b="0" i="1" smtClean="0">
                                    <a:solidFill>
                                      <a:schemeClr val="tx2"/>
                                    </a:solidFill>
                                    <a:latin typeface="Cambria Math" panose="02040503050406030204" pitchFamily="18" charset="0"/>
                                  </a:rPr>
                                  <m:t>𝑤</m:t>
                                </m:r>
                              </m:e>
                              <m:sub>
                                <m:r>
                                  <m:rPr>
                                    <m:brk m:alnAt="23"/>
                                  </m:rPr>
                                  <a:rPr lang="en-US" sz="2000" b="0" i="1" smtClean="0">
                                    <a:solidFill>
                                      <a:schemeClr val="tx2"/>
                                    </a:solidFill>
                                    <a:latin typeface="Cambria Math" panose="02040503050406030204" pitchFamily="18" charset="0"/>
                                  </a:rPr>
                                  <m:t>𝑗</m:t>
                                </m:r>
                              </m:sub>
                            </m:sSub>
                            <m:r>
                              <m:rPr>
                                <m:brk m:alnAt="23"/>
                              </m:rPr>
                              <a:rPr lang="en-US" sz="2000" b="0" i="1" smtClean="0">
                                <a:solidFill>
                                  <a:schemeClr val="tx2"/>
                                </a:solidFill>
                                <a:latin typeface="Cambria Math" panose="02040503050406030204" pitchFamily="18" charset="0"/>
                                <a:ea typeface="Cambria Math" panose="02040503050406030204" pitchFamily="18" charset="0"/>
                              </a:rPr>
                              <m:t>∈</m:t>
                            </m:r>
                            <m:r>
                              <a:rPr lang="en-US" sz="2000" b="0" i="1" smtClean="0">
                                <a:solidFill>
                                  <a:schemeClr val="tx2"/>
                                </a:solidFill>
                                <a:latin typeface="Cambria Math" panose="02040503050406030204" pitchFamily="18" charset="0"/>
                                <a:ea typeface="Cambria Math" panose="02040503050406030204" pitchFamily="18" charset="0"/>
                              </a:rPr>
                              <m:t>𝑉</m:t>
                            </m:r>
                          </m:sub>
                          <m:sup>
                            <m:r>
                              <a:rPr lang="en-US" sz="2000" b="0" i="1" smtClean="0">
                                <a:solidFill>
                                  <a:schemeClr val="tx2"/>
                                </a:solidFill>
                                <a:latin typeface="Cambria Math" panose="02040503050406030204" pitchFamily="18" charset="0"/>
                              </a:rPr>
                              <m:t>𝑉</m:t>
                            </m:r>
                          </m:sup>
                          <m:e>
                            <m:r>
                              <a:rPr lang="en-US" sz="2000" b="0" i="1" smtClean="0">
                                <a:solidFill>
                                  <a:schemeClr val="tx2"/>
                                </a:solidFill>
                                <a:latin typeface="Cambria Math" panose="02040503050406030204" pitchFamily="18" charset="0"/>
                              </a:rPr>
                              <m:t>𝑠</m:t>
                            </m:r>
                            <m:d>
                              <m:dPr>
                                <m:ctrlPr>
                                  <a:rPr lang="en-US" sz="2000" i="1">
                                    <a:solidFill>
                                      <a:schemeClr val="tx2"/>
                                    </a:solidFill>
                                    <a:latin typeface="Cambria Math" panose="02040503050406030204" pitchFamily="18" charset="0"/>
                                  </a:rPr>
                                </m:ctrlPr>
                              </m:dPr>
                              <m:e>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rPr>
                                      <m:t>𝑤</m:t>
                                    </m:r>
                                  </m:e>
                                  <m:sub>
                                    <m:r>
                                      <a:rPr lang="en-US" sz="2000" i="1">
                                        <a:solidFill>
                                          <a:schemeClr val="tx2"/>
                                        </a:solidFill>
                                        <a:latin typeface="Cambria Math" panose="02040503050406030204" pitchFamily="18" charset="0"/>
                                      </a:rPr>
                                      <m:t>𝑖</m:t>
                                    </m:r>
                                  </m:sub>
                                </m:sSub>
                                <m:r>
                                  <a:rPr lang="en-US" sz="2000" i="1">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rPr>
                                      <m:t>𝑤</m:t>
                                    </m:r>
                                  </m:e>
                                  <m:sub>
                                    <m:r>
                                      <a:rPr lang="en-US" sz="2000" i="1">
                                        <a:solidFill>
                                          <a:schemeClr val="tx2"/>
                                        </a:solidFill>
                                        <a:latin typeface="Cambria Math" panose="02040503050406030204" pitchFamily="18" charset="0"/>
                                      </a:rPr>
                                      <m:t>𝑗</m:t>
                                    </m:r>
                                  </m:sub>
                                </m:sSub>
                              </m:e>
                            </m:d>
                          </m:e>
                        </m:nary>
                        <m:r>
                          <a:rPr lang="en-US" sz="2000" b="0" i="1" smtClean="0">
                            <a:solidFill>
                              <a:schemeClr val="tx2"/>
                            </a:solidFill>
                            <a:latin typeface="Cambria Math" panose="02040503050406030204" pitchFamily="18" charset="0"/>
                          </a:rPr>
                          <m:t>=1</m:t>
                        </m:r>
                      </m:e>
                    </m:nary>
                  </m:oMath>
                </a14:m>
                <a:endParaRPr lang="en-US" sz="2000" dirty="0" smtClean="0">
                  <a:solidFill>
                    <a:schemeClr val="tx2"/>
                  </a:solidFill>
                </a:endParaRPr>
              </a:p>
              <a:p>
                <a:r>
                  <a:rPr lang="en-US" sz="2000" dirty="0">
                    <a:solidFill>
                      <a:schemeClr val="tx2"/>
                    </a:solidFill>
                  </a:rPr>
                  <a:t>Objective Function of </a:t>
                </a:r>
                <a:r>
                  <a:rPr lang="en-US" sz="2000" dirty="0" smtClean="0">
                    <a:solidFill>
                      <a:schemeClr val="tx2"/>
                    </a:solidFill>
                  </a:rPr>
                  <a:t>C-NET</a:t>
                </a:r>
                <a:r>
                  <a:rPr lang="en-US" sz="2000" dirty="0">
                    <a:solidFill>
                      <a:schemeClr val="tx2"/>
                    </a:solidFill>
                  </a:rPr>
                  <a:t>:</a:t>
                </a:r>
              </a:p>
              <a:p>
                <a:pPr marL="109728" indent="0" algn="ctr">
                  <a:buNone/>
                </a:pPr>
                <a14:m>
                  <m:oMathPara xmlns:m="http://schemas.openxmlformats.org/officeDocument/2006/math">
                    <m:oMathParaPr>
                      <m:jc m:val="centerGroup"/>
                    </m:oMathParaPr>
                    <m:oMath xmlns:m="http://schemas.openxmlformats.org/officeDocument/2006/math">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rPr>
                            <m:t>𝐽</m:t>
                          </m:r>
                        </m:e>
                        <m:sub>
                          <m:r>
                            <a:rPr lang="en-US" sz="2000" b="0" i="1" smtClean="0">
                              <a:solidFill>
                                <a:schemeClr val="tx2"/>
                              </a:solidFill>
                              <a:latin typeface="Cambria Math" panose="02040503050406030204" pitchFamily="18" charset="0"/>
                            </a:rPr>
                            <m:t>𝑐</m:t>
                          </m:r>
                        </m:sub>
                      </m:sSub>
                      <m:r>
                        <a:rPr lang="en-US" sz="2000" i="1">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ea typeface="Cambria Math" panose="02040503050406030204" pitchFamily="18" charset="0"/>
                        </a:rPr>
                        <m:t>𝛽</m:t>
                      </m:r>
                      <m:sSub>
                        <m:sSubPr>
                          <m:ctrlPr>
                            <a:rPr lang="en-US" sz="2000" i="1">
                              <a:solidFill>
                                <a:schemeClr val="tx2"/>
                              </a:solidFill>
                              <a:latin typeface="Cambria Math" panose="02040503050406030204" pitchFamily="18" charset="0"/>
                              <a:ea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𝐸</m:t>
                          </m:r>
                        </m:e>
                        <m:sub>
                          <m:r>
                            <a:rPr lang="en-US" sz="2000" b="0" i="1" smtClean="0">
                              <a:solidFill>
                                <a:schemeClr val="tx2"/>
                              </a:solidFill>
                              <a:latin typeface="Cambria Math" panose="02040503050406030204" pitchFamily="18" charset="0"/>
                              <a:ea typeface="Cambria Math" panose="02040503050406030204" pitchFamily="18" charset="0"/>
                            </a:rPr>
                            <m:t>𝑐</m:t>
                          </m:r>
                        </m:sub>
                      </m:sSub>
                      <m:r>
                        <a:rPr lang="en-US" sz="2000" i="1">
                          <a:solidFill>
                            <a:schemeClr val="tx2"/>
                          </a:solidFill>
                          <a:latin typeface="Cambria Math" panose="02040503050406030204" pitchFamily="18" charset="0"/>
                          <a:ea typeface="Cambria Math" panose="02040503050406030204" pitchFamily="18" charset="0"/>
                        </a:rPr>
                        <m:t>−</m:t>
                      </m:r>
                      <m:r>
                        <a:rPr lang="en-US" sz="2000" i="1">
                          <a:solidFill>
                            <a:schemeClr val="tx2"/>
                          </a:solidFill>
                          <a:latin typeface="Cambria Math" panose="02040503050406030204" pitchFamily="18" charset="0"/>
                          <a:ea typeface="Cambria Math" panose="02040503050406030204" pitchFamily="18" charset="0"/>
                        </a:rPr>
                        <m:t>𝐿</m:t>
                      </m:r>
                    </m:oMath>
                  </m:oMathPara>
                </a14:m>
                <a:endParaRPr lang="en-US" sz="2000" dirty="0">
                  <a:solidFill>
                    <a:schemeClr val="tx2"/>
                  </a:solidFill>
                </a:endParaRPr>
              </a:p>
              <a:p>
                <a:pPr marL="109728" indent="0" algn="ctr">
                  <a:buNone/>
                </a:pPr>
                <a:endParaRPr lang="en-US" sz="2000" dirty="0" smtClean="0">
                  <a:solidFill>
                    <a:schemeClr val="tx2"/>
                  </a:solidFill>
                </a:endParaRPr>
              </a:p>
            </p:txBody>
          </p:sp>
        </mc:Choice>
        <mc:Fallback xmlns="">
          <p:sp>
            <p:nvSpPr>
              <p:cNvPr id="9" name="Content Placeholder 2"/>
              <p:cNvSpPr>
                <a:spLocks noGrp="1" noRot="1" noChangeAspect="1" noMove="1" noResize="1" noEditPoints="1" noAdjustHandles="1" noChangeArrowheads="1" noChangeShapeType="1" noTextEdit="1"/>
              </p:cNvSpPr>
              <p:nvPr>
                <p:ph idx="1"/>
              </p:nvPr>
            </p:nvSpPr>
            <p:spPr>
              <a:xfrm>
                <a:off x="609600" y="1956816"/>
                <a:ext cx="10972800" cy="4325112"/>
              </a:xfrm>
              <a:blipFill rotWithShape="0">
                <a:blip r:embed="rId5"/>
                <a:stretch>
                  <a:fillRect l="-500" t="-11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41400" y="5230231"/>
                <a:ext cx="5969000" cy="973574"/>
              </a:xfrm>
              <a:prstGeom prst="rect">
                <a:avLst/>
              </a:prstGeom>
              <a:noFill/>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𝐸</m:t>
                          </m:r>
                        </m:e>
                        <m:sub>
                          <m:r>
                            <a:rPr lang="en-US" b="0" i="1" smtClean="0">
                              <a:solidFill>
                                <a:schemeClr val="tx2"/>
                              </a:solidFill>
                              <a:latin typeface="Cambria Math" panose="02040503050406030204" pitchFamily="18" charset="0"/>
                            </a:rPr>
                            <m:t>𝑐</m:t>
                          </m:r>
                        </m:sub>
                      </m:sSub>
                      <m:r>
                        <a:rPr lang="en-US" b="0" i="1" smtClean="0">
                          <a:solidFill>
                            <a:schemeClr val="tx2"/>
                          </a:solidFill>
                          <a:latin typeface="Cambria Math" panose="02040503050406030204" pitchFamily="18" charset="0"/>
                        </a:rPr>
                        <m:t>=</m:t>
                      </m:r>
                      <m:nary>
                        <m:naryPr>
                          <m:chr m:val="∑"/>
                          <m:ctrlPr>
                            <a:rPr lang="en-US" b="0" i="1" smtClean="0">
                              <a:solidFill>
                                <a:schemeClr val="tx2"/>
                              </a:solidFill>
                              <a:latin typeface="Cambria Math" panose="02040503050406030204" pitchFamily="18" charset="0"/>
                            </a:rPr>
                          </m:ctrlPr>
                        </m:naryPr>
                        <m:sub>
                          <m:sSub>
                            <m:sSubPr>
                              <m:ctrlPr>
                                <a:rPr lang="en-US" b="0" i="1" smtClean="0">
                                  <a:solidFill>
                                    <a:schemeClr val="tx2"/>
                                  </a:solidFill>
                                  <a:latin typeface="Cambria Math" panose="02040503050406030204" pitchFamily="18" charset="0"/>
                                </a:rPr>
                              </m:ctrlPr>
                            </m:sSubPr>
                            <m:e>
                              <m:r>
                                <m:rPr>
                                  <m:brk m:alnAt="23"/>
                                </m:rPr>
                                <a:rPr lang="en-US" b="0" i="1" smtClean="0">
                                  <a:solidFill>
                                    <a:schemeClr val="tx2"/>
                                  </a:solidFill>
                                  <a:latin typeface="Cambria Math" panose="02040503050406030204" pitchFamily="18" charset="0"/>
                                </a:rPr>
                                <m:t>𝑤</m:t>
                              </m:r>
                            </m:e>
                            <m:sub>
                              <m:r>
                                <m:rPr>
                                  <m:brk m:alnAt="23"/>
                                </m:rPr>
                                <a:rPr lang="en-US" b="0" i="1" smtClean="0">
                                  <a:solidFill>
                                    <a:schemeClr val="tx2"/>
                                  </a:solidFill>
                                  <a:latin typeface="Cambria Math" panose="02040503050406030204" pitchFamily="18" charset="0"/>
                                </a:rPr>
                                <m:t>𝑖</m:t>
                              </m:r>
                            </m:sub>
                          </m:sSub>
                          <m:r>
                            <m:rPr>
                              <m:brk m:alnAt="23"/>
                            </m:rPr>
                            <a:rPr lang="en-US"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𝑉</m:t>
                          </m:r>
                        </m:sub>
                        <m:sup>
                          <m:r>
                            <a:rPr lang="en-US" b="0" i="1" smtClean="0">
                              <a:solidFill>
                                <a:schemeClr val="tx2"/>
                              </a:solidFill>
                              <a:latin typeface="Cambria Math" panose="02040503050406030204" pitchFamily="18" charset="0"/>
                            </a:rPr>
                            <m:t>𝑉</m:t>
                          </m:r>
                        </m:sup>
                        <m:e>
                          <m:nary>
                            <m:naryPr>
                              <m:chr m:val="∑"/>
                              <m:ctrlPr>
                                <a:rPr lang="en-US" b="0" i="1" smtClean="0">
                                  <a:solidFill>
                                    <a:schemeClr val="tx2"/>
                                  </a:solidFill>
                                  <a:latin typeface="Cambria Math" panose="02040503050406030204" pitchFamily="18" charset="0"/>
                                </a:rPr>
                              </m:ctrlPr>
                            </m:naryPr>
                            <m:sub>
                              <m:sSub>
                                <m:sSubPr>
                                  <m:ctrlPr>
                                    <a:rPr lang="en-US" b="0" i="1" smtClean="0">
                                      <a:solidFill>
                                        <a:schemeClr val="tx2"/>
                                      </a:solidFill>
                                      <a:latin typeface="Cambria Math" panose="02040503050406030204" pitchFamily="18" charset="0"/>
                                    </a:rPr>
                                  </m:ctrlPr>
                                </m:sSubPr>
                                <m:e>
                                  <m:r>
                                    <m:rPr>
                                      <m:brk m:alnAt="23"/>
                                    </m:rPr>
                                    <a:rPr lang="en-US" b="0" i="1" smtClean="0">
                                      <a:solidFill>
                                        <a:schemeClr val="tx2"/>
                                      </a:solidFill>
                                      <a:latin typeface="Cambria Math" panose="02040503050406030204" pitchFamily="18" charset="0"/>
                                    </a:rPr>
                                    <m:t>𝑤</m:t>
                                  </m:r>
                                </m:e>
                                <m:sub>
                                  <m:r>
                                    <m:rPr>
                                      <m:brk m:alnAt="23"/>
                                    </m:rPr>
                                    <a:rPr lang="en-US" b="0" i="1" smtClean="0">
                                      <a:solidFill>
                                        <a:schemeClr val="tx2"/>
                                      </a:solidFill>
                                      <a:latin typeface="Cambria Math" panose="02040503050406030204" pitchFamily="18" charset="0"/>
                                    </a:rPr>
                                    <m:t>𝑗</m:t>
                                  </m:r>
                                </m:sub>
                              </m:sSub>
                              <m:r>
                                <m:rPr>
                                  <m:brk m:alnAt="23"/>
                                </m:rP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𝑉</m:t>
                              </m:r>
                            </m:sub>
                            <m:sup>
                              <m:r>
                                <a:rPr lang="en-US" b="0" i="1" smtClean="0">
                                  <a:solidFill>
                                    <a:schemeClr val="tx2"/>
                                  </a:solidFill>
                                  <a:latin typeface="Cambria Math" panose="02040503050406030204" pitchFamily="18" charset="0"/>
                                </a:rPr>
                                <m:t>𝑉</m:t>
                              </m:r>
                            </m:sup>
                            <m:e>
                              <m:r>
                                <a:rPr lang="en-US" b="0" i="1" smtClean="0">
                                  <a:solidFill>
                                    <a:schemeClr val="tx2"/>
                                  </a:solidFill>
                                  <a:latin typeface="Cambria Math" panose="02040503050406030204" pitchFamily="18" charset="0"/>
                                </a:rPr>
                                <m:t>𝑠</m:t>
                              </m:r>
                              <m:d>
                                <m:dPr>
                                  <m:ctrlPr>
                                    <a:rPr lang="en-US" b="0" i="1" smtClean="0">
                                      <a:solidFill>
                                        <a:schemeClr val="tx2"/>
                                      </a:solidFill>
                                      <a:latin typeface="Cambria Math" panose="02040503050406030204" pitchFamily="18" charset="0"/>
                                    </a:rPr>
                                  </m:ctrlPr>
                                </m:dPr>
                                <m:e>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𝑤</m:t>
                                      </m:r>
                                    </m:e>
                                    <m:sub>
                                      <m:r>
                                        <a:rPr lang="en-US" b="0" i="1" smtClean="0">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𝑤</m:t>
                                      </m:r>
                                    </m:e>
                                    <m:sub>
                                      <m:r>
                                        <a:rPr lang="en-US" b="0" i="1" smtClean="0">
                                          <a:solidFill>
                                            <a:schemeClr val="tx2"/>
                                          </a:solidFill>
                                          <a:latin typeface="Cambria Math" panose="02040503050406030204" pitchFamily="18" charset="0"/>
                                        </a:rPr>
                                        <m:t>𝑗</m:t>
                                      </m:r>
                                    </m:sub>
                                  </m:sSub>
                                </m:e>
                              </m:d>
                              <m:r>
                                <a:rPr lang="en-US" b="0" i="1" smtClean="0">
                                  <a:solidFill>
                                    <a:schemeClr val="tx2"/>
                                  </a:solidFill>
                                  <a:latin typeface="Cambria Math" panose="02040503050406030204" pitchFamily="18" charset="0"/>
                                </a:rPr>
                                <m:t>𝑑</m:t>
                              </m:r>
                              <m:r>
                                <a:rPr lang="en-US" b="0" i="1" smtClean="0">
                                  <a:solidFill>
                                    <a:schemeClr val="tx2"/>
                                  </a:solidFill>
                                  <a:latin typeface="Cambria Math" panose="02040503050406030204" pitchFamily="18" charset="0"/>
                                </a:rPr>
                                <m:t>(</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𝑤</m:t>
                                  </m:r>
                                </m:e>
                                <m:sub>
                                  <m:r>
                                    <a:rPr lang="en-US" b="0" i="1" smtClean="0">
                                      <a:solidFill>
                                        <a:schemeClr val="tx2"/>
                                      </a:solidFill>
                                      <a:latin typeface="Cambria Math" panose="02040503050406030204" pitchFamily="18" charset="0"/>
                                    </a:rPr>
                                    <m:t>𝑖</m:t>
                                  </m:r>
                                </m:sub>
                              </m:sSub>
                              <m:r>
                                <a:rPr lang="en-US" b="0" i="1" smtClean="0">
                                  <a:solidFill>
                                    <a:schemeClr val="tx2"/>
                                  </a:solidFill>
                                  <a:latin typeface="Cambria Math" panose="02040503050406030204" pitchFamily="18" charset="0"/>
                                </a:rPr>
                                <m:t>,</m:t>
                              </m:r>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𝑤</m:t>
                                  </m:r>
                                </m:e>
                                <m:sub>
                                  <m:r>
                                    <a:rPr lang="en-US" b="0" i="1" smtClean="0">
                                      <a:solidFill>
                                        <a:schemeClr val="tx2"/>
                                      </a:solidFill>
                                      <a:latin typeface="Cambria Math" panose="02040503050406030204" pitchFamily="18" charset="0"/>
                                    </a:rPr>
                                    <m:t>𝑗</m:t>
                                  </m:r>
                                </m:sub>
                              </m:sSub>
                              <m:r>
                                <a:rPr lang="en-US" b="0" i="1" smtClean="0">
                                  <a:solidFill>
                                    <a:schemeClr val="tx2"/>
                                  </a:solidFill>
                                  <a:latin typeface="Cambria Math" panose="02040503050406030204" pitchFamily="18" charset="0"/>
                                </a:rPr>
                                <m:t>)</m:t>
                              </m:r>
                            </m:e>
                          </m:nary>
                        </m:e>
                      </m:nary>
                    </m:oMath>
                  </m:oMathPara>
                </a14:m>
                <a:endParaRPr lang="en-US" dirty="0">
                  <a:solidFill>
                    <a:schemeClr val="tx2"/>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41400" y="5230231"/>
                <a:ext cx="5969000" cy="973574"/>
              </a:xfrm>
              <a:prstGeom prst="rect">
                <a:avLst/>
              </a:prstGeom>
              <a:blipFill rotWithShape="0">
                <a:blip r:embed="rId6"/>
                <a:stretch>
                  <a:fillRect/>
                </a:stretch>
              </a:blipFill>
              <a:ln>
                <a:solidFill>
                  <a:schemeClr val="accent2"/>
                </a:solidFill>
              </a:ln>
            </p:spPr>
            <p:txBody>
              <a:bodyPr/>
              <a:lstStyle/>
              <a:p>
                <a:r>
                  <a:rPr lang="en-US">
                    <a:noFill/>
                  </a:rPr>
                  <a:t> </a:t>
                </a:r>
              </a:p>
            </p:txBody>
          </p:sp>
        </mc:Fallback>
      </mc:AlternateContent>
      <p:sp>
        <p:nvSpPr>
          <p:cNvPr id="11" name="TextBox 10"/>
          <p:cNvSpPr txBox="1"/>
          <p:nvPr/>
        </p:nvSpPr>
        <p:spPr>
          <a:xfrm>
            <a:off x="7696200" y="4975858"/>
            <a:ext cx="1206500" cy="369332"/>
          </a:xfrm>
          <a:prstGeom prst="rect">
            <a:avLst/>
          </a:prstGeom>
          <a:noFill/>
        </p:spPr>
        <p:txBody>
          <a:bodyPr wrap="square" rtlCol="0">
            <a:spAutoFit/>
          </a:bodyPr>
          <a:lstStyle/>
          <a:p>
            <a:r>
              <a:rPr lang="en-US" dirty="0" smtClean="0">
                <a:solidFill>
                  <a:schemeClr val="tx2"/>
                </a:solidFill>
              </a:rPr>
              <a:t>Skip-gram </a:t>
            </a:r>
            <a:endParaRPr lang="en-US" dirty="0">
              <a:solidFill>
                <a:schemeClr val="tx2"/>
              </a:solidFill>
            </a:endParaRPr>
          </a:p>
        </p:txBody>
      </p:sp>
      <p:cxnSp>
        <p:nvCxnSpPr>
          <p:cNvPr id="12" name="Straight Arrow Connector 11"/>
          <p:cNvCxnSpPr>
            <a:stCxn id="11" idx="1"/>
          </p:cNvCxnSpPr>
          <p:nvPr/>
        </p:nvCxnSpPr>
        <p:spPr>
          <a:xfrm flipH="1" flipV="1">
            <a:off x="6841475" y="4693186"/>
            <a:ext cx="854725" cy="467338"/>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a:xfrm flipV="1">
            <a:off x="5880100" y="4803354"/>
            <a:ext cx="245278" cy="426877"/>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flipH="1">
            <a:off x="7557571" y="4023358"/>
            <a:ext cx="8813" cy="199045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277360" y="6013813"/>
            <a:ext cx="3289024" cy="1219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290060" y="5810613"/>
            <a:ext cx="0" cy="2032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8" name="Picture 2" descr="https://upload.wikimedia.org/wikipedia/en/thumb/a/a5/Nankai_University_logo.svg/1024px-Nankai_University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3" name="新录音 151">
            <a:hlinkClick r:id="" action="ppaction://media"/>
          </p:cNvPr>
          <p:cNvPicPr>
            <a:picLocks noChangeAspect="1"/>
          </p:cNvPicPr>
          <p:nvPr>
            <a:audioFile r:link="rId1"/>
            <p:extLst>
              <p:ext uri="{DAA4B4D4-6D71-4841-9C94-3DE7FCFB9230}">
                <p14:media xmlns:p14="http://schemas.microsoft.com/office/powerpoint/2010/main" r:embed="rId2">
                  <p14:trim end="3378"/>
                </p14:media>
              </p:ext>
            </p:extLst>
          </p:nvPr>
        </p:nvPicPr>
        <p:blipFill>
          <a:blip r:embed="rId9"/>
          <a:stretch>
            <a:fillRect/>
          </a:stretch>
        </p:blipFill>
        <p:spPr>
          <a:xfrm>
            <a:off x="11582400" y="6249461"/>
            <a:ext cx="609600" cy="609600"/>
          </a:xfrm>
          <a:prstGeom prst="rect">
            <a:avLst/>
          </a:prstGeom>
        </p:spPr>
      </p:pic>
    </p:spTree>
    <p:extLst>
      <p:ext uri="{BB962C8B-B14F-4D97-AF65-F5344CB8AC3E}">
        <p14:creationId xmlns:p14="http://schemas.microsoft.com/office/powerpoint/2010/main" val="197812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00B0F0"/>
                </a:solidFill>
              </a:rPr>
              <a:t>RC-NET</a:t>
            </a:r>
            <a:endParaRPr lang="en-US" dirty="0">
              <a:solidFill>
                <a:srgbClr val="00B0F0"/>
              </a:solidFill>
            </a:endParaRPr>
          </a:p>
        </p:txBody>
      </p:sp>
      <p:sp>
        <p:nvSpPr>
          <p:cNvPr id="4" name="Rectangle 3"/>
          <p:cNvSpPr/>
          <p:nvPr/>
        </p:nvSpPr>
        <p:spPr>
          <a:xfrm>
            <a:off x="4502744" y="3238560"/>
            <a:ext cx="875111" cy="369332"/>
          </a:xfrm>
          <a:prstGeom prst="rect">
            <a:avLst/>
          </a:prstGeom>
        </p:spPr>
        <p:txBody>
          <a:bodyPr wrap="none">
            <a:spAutoFit/>
          </a:bodyPr>
          <a:lstStyle/>
          <a:p>
            <a:r>
              <a:rPr lang="en-US" altLang="zh-CN" dirty="0"/>
              <a:t>RC-NET</a:t>
            </a:r>
            <a:endParaRPr lang="en-US" dirty="0"/>
          </a:p>
        </p:txBody>
      </p:sp>
      <p:pic>
        <p:nvPicPr>
          <p:cNvPr id="5" name="Picture 4"/>
          <p:cNvPicPr>
            <a:picLocks noChangeAspect="1"/>
          </p:cNvPicPr>
          <p:nvPr/>
        </p:nvPicPr>
        <p:blipFill>
          <a:blip r:embed="rId5"/>
          <a:stretch>
            <a:fillRect/>
          </a:stretch>
        </p:blipFill>
        <p:spPr>
          <a:xfrm>
            <a:off x="1057460" y="1690688"/>
            <a:ext cx="7471404" cy="2371722"/>
          </a:xfrm>
          <a:prstGeom prst="rect">
            <a:avLst/>
          </a:prstGeom>
        </p:spPr>
      </p:pic>
      <p:pic>
        <p:nvPicPr>
          <p:cNvPr id="6" name="Picture 5"/>
          <p:cNvPicPr>
            <a:picLocks noChangeAspect="1"/>
          </p:cNvPicPr>
          <p:nvPr/>
        </p:nvPicPr>
        <p:blipFill>
          <a:blip r:embed="rId6"/>
          <a:stretch>
            <a:fillRect/>
          </a:stretch>
        </p:blipFill>
        <p:spPr>
          <a:xfrm>
            <a:off x="1820582" y="4092498"/>
            <a:ext cx="5449069" cy="2451835"/>
          </a:xfrm>
          <a:prstGeom prst="rect">
            <a:avLst/>
          </a:prstGeom>
        </p:spPr>
      </p:pic>
      <p:sp>
        <p:nvSpPr>
          <p:cNvPr id="9" name="Right Arrow 8"/>
          <p:cNvSpPr/>
          <p:nvPr/>
        </p:nvSpPr>
        <p:spPr>
          <a:xfrm rot="18689548">
            <a:off x="6976792" y="4289188"/>
            <a:ext cx="654424" cy="2868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ight Arrow 9"/>
          <p:cNvSpPr/>
          <p:nvPr/>
        </p:nvSpPr>
        <p:spPr>
          <a:xfrm rot="13707002">
            <a:off x="1584602" y="4184289"/>
            <a:ext cx="654424" cy="258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Rectangle 10"/>
              <p:cNvSpPr/>
              <p:nvPr/>
            </p:nvSpPr>
            <p:spPr>
              <a:xfrm>
                <a:off x="7836028" y="6175001"/>
                <a:ext cx="3860672" cy="369332"/>
              </a:xfrm>
              <a:prstGeom prst="rect">
                <a:avLst/>
              </a:prstGeom>
            </p:spPr>
            <p:txBody>
              <a:bodyPr wrap="none">
                <a:spAutoFit/>
              </a:bodyPr>
              <a:lstStyle/>
              <a:p>
                <a:r>
                  <a:rPr lang="en-US" altLang="zh-CN" dirty="0"/>
                  <a:t>Objective function: </a:t>
                </a:r>
                <a14:m>
                  <m:oMath xmlns:m="http://schemas.openxmlformats.org/officeDocument/2006/math">
                    <m:r>
                      <a:rPr lang="en-US" altLang="zh-CN" i="1">
                        <a:latin typeface="Cambria Math" panose="02040503050406030204" pitchFamily="18" charset="0"/>
                      </a:rPr>
                      <m:t>𝐽</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𝛼</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𝐸</m:t>
                        </m:r>
                      </m:e>
                      <m:sub>
                        <m:r>
                          <a:rPr lang="en-US" altLang="zh-CN" i="1">
                            <a:latin typeface="Cambria Math" panose="02040503050406030204" pitchFamily="18" charset="0"/>
                            <a:ea typeface="Cambria Math" panose="02040503050406030204" pitchFamily="18" charset="0"/>
                          </a:rPr>
                          <m:t>𝑟</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𝛽</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𝐸</m:t>
                        </m:r>
                      </m:e>
                      <m:sub>
                        <m:r>
                          <a:rPr lang="en-US" altLang="zh-CN" i="1">
                            <a:latin typeface="Cambria Math" panose="02040503050406030204" pitchFamily="18" charset="0"/>
                            <a:ea typeface="Cambria Math" panose="02040503050406030204" pitchFamily="18" charset="0"/>
                          </a:rPr>
                          <m:t>𝑐</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𝐿</m:t>
                    </m:r>
                  </m:oMath>
                </a14:m>
                <a:endParaRPr lang="en-US" altLang="zh-CN" dirty="0"/>
              </a:p>
            </p:txBody>
          </p:sp>
        </mc:Choice>
        <mc:Fallback xmlns="">
          <p:sp>
            <p:nvSpPr>
              <p:cNvPr id="11" name="Rectangle 10"/>
              <p:cNvSpPr>
                <a:spLocks noRot="1" noChangeAspect="1" noMove="1" noResize="1" noEditPoints="1" noAdjustHandles="1" noChangeArrowheads="1" noChangeShapeType="1" noTextEdit="1"/>
              </p:cNvSpPr>
              <p:nvPr/>
            </p:nvSpPr>
            <p:spPr>
              <a:xfrm>
                <a:off x="7836028" y="6175001"/>
                <a:ext cx="3860672" cy="369332"/>
              </a:xfrm>
              <a:prstGeom prst="rect">
                <a:avLst/>
              </a:prstGeom>
              <a:blipFill rotWithShape="0">
                <a:blip r:embed="rId7"/>
                <a:stretch>
                  <a:fillRect l="-1262" t="-9836" b="-24590"/>
                </a:stretch>
              </a:blipFill>
            </p:spPr>
            <p:txBody>
              <a:bodyPr/>
              <a:lstStyle/>
              <a:p>
                <a:r>
                  <a:rPr lang="zh-CN" altLang="en-US">
                    <a:noFill/>
                  </a:rPr>
                  <a:t> </a:t>
                </a:r>
              </a:p>
            </p:txBody>
          </p:sp>
        </mc:Fallback>
      </mc:AlternateContent>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3" name="Picture 2" descr="https://upload.wikimedia.org/wikipedia/en/thumb/a/a5/Nankai_University_logo.svg/1024px-Nankai_University_logo.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3" name="新录音 15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82400" y="6239533"/>
            <a:ext cx="609600" cy="609600"/>
          </a:xfrm>
          <a:prstGeom prst="rect">
            <a:avLst/>
          </a:prstGeom>
        </p:spPr>
      </p:pic>
    </p:spTree>
    <p:extLst>
      <p:ext uri="{BB962C8B-B14F-4D97-AF65-F5344CB8AC3E}">
        <p14:creationId xmlns:p14="http://schemas.microsoft.com/office/powerpoint/2010/main" val="53293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2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Word vector space </a:t>
            </a:r>
            <a:r>
              <a:rPr lang="en-US" dirty="0" smtClean="0">
                <a:solidFill>
                  <a:srgbClr val="00B0F0"/>
                </a:solidFill>
              </a:rPr>
              <a:t>influenced </a:t>
            </a:r>
            <a:r>
              <a:rPr lang="en-US" dirty="0">
                <a:solidFill>
                  <a:srgbClr val="00B0F0"/>
                </a:solidFill>
              </a:rPr>
              <a:t>by RC-NET</a:t>
            </a:r>
          </a:p>
        </p:txBody>
      </p:sp>
      <p:pic>
        <p:nvPicPr>
          <p:cNvPr id="4" name="Content Placeholder 5"/>
          <p:cNvPicPr>
            <a:picLocks noChangeAspect="1"/>
          </p:cNvPicPr>
          <p:nvPr/>
        </p:nvPicPr>
        <p:blipFill>
          <a:blip r:embed="rId5"/>
          <a:stretch>
            <a:fillRect/>
          </a:stretch>
        </p:blipFill>
        <p:spPr>
          <a:xfrm>
            <a:off x="654215" y="2282952"/>
            <a:ext cx="5473369" cy="4324350"/>
          </a:xfrm>
          <a:prstGeom prst="rect">
            <a:avLst/>
          </a:prstGeom>
        </p:spPr>
      </p:pic>
      <p:pic>
        <p:nvPicPr>
          <p:cNvPr id="5" name="Picture 4"/>
          <p:cNvPicPr>
            <a:picLocks noChangeAspect="1"/>
          </p:cNvPicPr>
          <p:nvPr/>
        </p:nvPicPr>
        <p:blipFill>
          <a:blip r:embed="rId6"/>
          <a:stretch>
            <a:fillRect/>
          </a:stretch>
        </p:blipFill>
        <p:spPr>
          <a:xfrm>
            <a:off x="6362700" y="2313980"/>
            <a:ext cx="5321300" cy="4293322"/>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9" name="新12">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9"/>
          <a:stretch>
            <a:fillRect/>
          </a:stretch>
        </p:blipFill>
        <p:spPr>
          <a:xfrm>
            <a:off x="11582400" y="6248400"/>
            <a:ext cx="609600" cy="609600"/>
          </a:xfrm>
        </p:spPr>
      </p:pic>
    </p:spTree>
    <p:extLst>
      <p:ext uri="{BB962C8B-B14F-4D97-AF65-F5344CB8AC3E}">
        <p14:creationId xmlns:p14="http://schemas.microsoft.com/office/powerpoint/2010/main" val="182535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6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Word vector space influence by RC-NET</a:t>
            </a:r>
            <a:endParaRPr lang="en-US" dirty="0"/>
          </a:p>
        </p:txBody>
      </p:sp>
      <p:pic>
        <p:nvPicPr>
          <p:cNvPr id="8" name="新录音 154">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5"/>
          <a:stretch>
            <a:fillRect/>
          </a:stretch>
        </p:blipFill>
        <p:spPr>
          <a:xfrm>
            <a:off x="11582400" y="6248400"/>
            <a:ext cx="609600" cy="609600"/>
          </a:xfrm>
        </p:spPr>
      </p:pic>
      <p:pic>
        <p:nvPicPr>
          <p:cNvPr id="4" name="Picture 3"/>
          <p:cNvPicPr>
            <a:picLocks noChangeAspect="1"/>
          </p:cNvPicPr>
          <p:nvPr/>
        </p:nvPicPr>
        <p:blipFill>
          <a:blip r:embed="rId6"/>
          <a:stretch>
            <a:fillRect/>
          </a:stretch>
        </p:blipFill>
        <p:spPr>
          <a:xfrm>
            <a:off x="622300" y="2327120"/>
            <a:ext cx="5270500" cy="4283230"/>
          </a:xfrm>
          <a:prstGeom prst="rect">
            <a:avLst/>
          </a:prstGeom>
        </p:spPr>
      </p:pic>
      <p:pic>
        <p:nvPicPr>
          <p:cNvPr id="5" name="Picture 4"/>
          <p:cNvPicPr>
            <a:picLocks noChangeAspect="1"/>
          </p:cNvPicPr>
          <p:nvPr/>
        </p:nvPicPr>
        <p:blipFill>
          <a:blip r:embed="rId7"/>
          <a:stretch>
            <a:fillRect/>
          </a:stretch>
        </p:blipFill>
        <p:spPr>
          <a:xfrm>
            <a:off x="6366510" y="2327120"/>
            <a:ext cx="5311820" cy="4283230"/>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82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3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Content</a:t>
            </a:r>
            <a:endParaRPr lang="en-US"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1"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838200" y="189706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solidFill>
                  <a:schemeClr val="tx2"/>
                </a:solidFill>
                <a:latin typeface="Century Gothic" panose="020B0502020202020204" pitchFamily="34" charset="0"/>
              </a:rPr>
              <a:t>P</a:t>
            </a:r>
            <a:r>
              <a:rPr lang="en-US" altLang="zh-CN" sz="2000" dirty="0" smtClean="0">
                <a:solidFill>
                  <a:schemeClr val="tx2"/>
                </a:solidFill>
                <a:latin typeface="Century Gothic" panose="020B0502020202020204" pitchFamily="34" charset="0"/>
              </a:rPr>
              <a:t>revious Research Projects</a:t>
            </a:r>
            <a:endParaRPr lang="en-US" sz="2000" dirty="0" smtClean="0">
              <a:solidFill>
                <a:schemeClr val="tx2"/>
              </a:solidFill>
              <a:latin typeface="Century Gothic" panose="020B0502020202020204" pitchFamily="34" charset="0"/>
            </a:endParaRPr>
          </a:p>
          <a:p>
            <a:pPr lvl="1"/>
            <a:r>
              <a:rPr lang="en-US" sz="1600" dirty="0" smtClean="0">
                <a:solidFill>
                  <a:schemeClr val="tx2"/>
                </a:solidFill>
                <a:latin typeface="Century Gothic" panose="020B0502020202020204" pitchFamily="34" charset="0"/>
              </a:rPr>
              <a:t>Knowledge powered deep learning</a:t>
            </a:r>
          </a:p>
          <a:p>
            <a:pPr lvl="2"/>
            <a:r>
              <a:rPr lang="en-US" sz="1200" dirty="0" smtClean="0">
                <a:solidFill>
                  <a:schemeClr val="tx2"/>
                </a:solidFill>
                <a:latin typeface="Century Gothic" panose="020B0502020202020204" pitchFamily="34" charset="0"/>
              </a:rPr>
              <a:t>Incorporating Knowledge into Word Representations</a:t>
            </a:r>
            <a:endParaRPr lang="en-US" dirty="0" smtClean="0">
              <a:solidFill>
                <a:schemeClr val="tx2"/>
              </a:solidFill>
              <a:latin typeface="Century Gothic" panose="020B0502020202020204" pitchFamily="34" charset="0"/>
            </a:endParaRPr>
          </a:p>
          <a:p>
            <a:pPr lvl="1"/>
            <a:r>
              <a:rPr lang="en-US" sz="1600" dirty="0" smtClean="0">
                <a:solidFill>
                  <a:srgbClr val="00B0F0"/>
                </a:solidFill>
                <a:latin typeface="Century Gothic" panose="020B0502020202020204" pitchFamily="34" charset="0"/>
              </a:rPr>
              <a:t>Sequential deep learning</a:t>
            </a:r>
          </a:p>
          <a:p>
            <a:pPr lvl="2"/>
            <a:r>
              <a:rPr lang="en-US" sz="1200" dirty="0" smtClean="0">
                <a:solidFill>
                  <a:schemeClr val="tx2"/>
                </a:solidFill>
                <a:latin typeface="Century Gothic" panose="020B0502020202020204" pitchFamily="34" charset="0"/>
              </a:rPr>
              <a:t>Health Status Assessment for Hard Drives</a:t>
            </a:r>
          </a:p>
          <a:p>
            <a:pPr lvl="2"/>
            <a:r>
              <a:rPr lang="en-US" sz="1200" dirty="0" smtClean="0">
                <a:solidFill>
                  <a:schemeClr val="tx2"/>
                </a:solidFill>
                <a:latin typeface="Century Gothic" panose="020B0502020202020204" pitchFamily="34" charset="0"/>
              </a:rPr>
              <a:t>Sequential Click Prediction for Sponsored Search</a:t>
            </a:r>
          </a:p>
          <a:p>
            <a:r>
              <a:rPr lang="en-US" sz="2000" dirty="0" smtClean="0">
                <a:solidFill>
                  <a:schemeClr val="tx2"/>
                </a:solidFill>
                <a:latin typeface="Century Gothic" panose="020B0502020202020204" pitchFamily="34" charset="0"/>
              </a:rPr>
              <a:t>On-going </a:t>
            </a:r>
            <a:r>
              <a:rPr lang="en-US" altLang="zh-CN" sz="2000" dirty="0" smtClean="0">
                <a:solidFill>
                  <a:schemeClr val="tx2"/>
                </a:solidFill>
                <a:latin typeface="Century Gothic" panose="020B0502020202020204" pitchFamily="34" charset="0"/>
              </a:rPr>
              <a:t>Project</a:t>
            </a:r>
            <a:endParaRPr lang="en-US" sz="2000" dirty="0" smtClean="0">
              <a:solidFill>
                <a:schemeClr val="tx2"/>
              </a:solidFill>
              <a:latin typeface="Century Gothic" panose="020B0502020202020204" pitchFamily="34" charset="0"/>
            </a:endParaRPr>
          </a:p>
          <a:p>
            <a:pPr lvl="1"/>
            <a:r>
              <a:rPr lang="en-US" sz="1600" dirty="0">
                <a:solidFill>
                  <a:schemeClr val="tx2"/>
                </a:solidFill>
                <a:latin typeface="Century Gothic" panose="020B0502020202020204" pitchFamily="34" charset="0"/>
              </a:rPr>
              <a:t>Deep Neural Network for Posed and Spontaneous Expression Recognition  </a:t>
            </a:r>
            <a:endParaRPr lang="en-US" sz="1600" dirty="0">
              <a:solidFill>
                <a:schemeClr val="tx2"/>
              </a:solidFill>
            </a:endParaRPr>
          </a:p>
          <a:p>
            <a:r>
              <a:rPr lang="en-US" sz="2000" dirty="0" smtClean="0">
                <a:solidFill>
                  <a:schemeClr val="tx2"/>
                </a:solidFill>
                <a:latin typeface="Century Gothic" panose="020B0502020202020204" pitchFamily="34" charset="0"/>
              </a:rPr>
              <a:t>Future Project</a:t>
            </a:r>
          </a:p>
          <a:p>
            <a:pPr lvl="1"/>
            <a:r>
              <a:rPr lang="en-US" sz="1600" dirty="0">
                <a:solidFill>
                  <a:schemeClr val="tx2"/>
                </a:solidFill>
                <a:latin typeface="Century Gothic" panose="020B0502020202020204" pitchFamily="34" charset="0"/>
              </a:rPr>
              <a:t>Deep Reinforcement </a:t>
            </a:r>
            <a:r>
              <a:rPr lang="en-US" sz="1600" dirty="0" smtClean="0">
                <a:solidFill>
                  <a:schemeClr val="tx2"/>
                </a:solidFill>
                <a:latin typeface="Century Gothic" panose="020B0502020202020204" pitchFamily="34" charset="0"/>
              </a:rPr>
              <a:t>Learning</a:t>
            </a:r>
            <a:endParaRPr lang="en-US" sz="1600" dirty="0">
              <a:solidFill>
                <a:schemeClr val="tx2"/>
              </a:solidFill>
              <a:latin typeface="Century Gothic" panose="020B0502020202020204" pitchFamily="34" charset="0"/>
            </a:endParaRPr>
          </a:p>
        </p:txBody>
      </p:sp>
      <p:pic>
        <p:nvPicPr>
          <p:cNvPr id="3" name="14新">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17342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352425"/>
            <a:ext cx="11214100" cy="1325563"/>
          </a:xfrm>
        </p:spPr>
        <p:txBody>
          <a:bodyPr>
            <a:normAutofit/>
          </a:bodyPr>
          <a:lstStyle/>
          <a:p>
            <a:r>
              <a:rPr lang="en-US" dirty="0">
                <a:solidFill>
                  <a:srgbClr val="00B0F0"/>
                </a:solidFill>
              </a:rPr>
              <a:t>Sequential Click Prediction for Sponsored </a:t>
            </a:r>
            <a:r>
              <a:rPr lang="en-US" dirty="0" smtClean="0">
                <a:solidFill>
                  <a:srgbClr val="00B0F0"/>
                </a:solidFill>
              </a:rPr>
              <a:t>Search</a:t>
            </a:r>
            <a:endParaRPr lang="en-US" dirty="0">
              <a:solidFill>
                <a:srgbClr val="00B0F0"/>
              </a:solidFill>
            </a:endParaRPr>
          </a:p>
        </p:txBody>
      </p:sp>
      <p:sp>
        <p:nvSpPr>
          <p:cNvPr id="3" name="Content Placeholder 2"/>
          <p:cNvSpPr>
            <a:spLocks noGrp="1"/>
          </p:cNvSpPr>
          <p:nvPr>
            <p:ph idx="1"/>
          </p:nvPr>
        </p:nvSpPr>
        <p:spPr/>
        <p:txBody>
          <a:bodyPr>
            <a:normAutofit/>
          </a:bodyPr>
          <a:lstStyle/>
          <a:p>
            <a:pPr>
              <a:lnSpc>
                <a:spcPct val="100000"/>
              </a:lnSpc>
            </a:pPr>
            <a:r>
              <a:rPr lang="en-US" sz="2000" dirty="0">
                <a:solidFill>
                  <a:schemeClr val="accent1"/>
                </a:solidFill>
                <a:ea typeface="Microsoft YaHei UI" panose="020B0503020204020204" pitchFamily="34" charset="-122"/>
              </a:rPr>
              <a:t>Sponsored search has been a major business model for </a:t>
            </a:r>
            <a:r>
              <a:rPr lang="en-US" sz="2000" dirty="0" smtClean="0">
                <a:solidFill>
                  <a:schemeClr val="accent1"/>
                </a:solidFill>
                <a:ea typeface="Microsoft YaHei UI" panose="020B0503020204020204" pitchFamily="34" charset="-122"/>
              </a:rPr>
              <a:t>modern commercial </a:t>
            </a:r>
            <a:r>
              <a:rPr lang="en-US" sz="2000" dirty="0">
                <a:solidFill>
                  <a:schemeClr val="accent1"/>
                </a:solidFill>
                <a:ea typeface="Microsoft YaHei UI" panose="020B0503020204020204" pitchFamily="34" charset="-122"/>
              </a:rPr>
              <a:t>Web search engines</a:t>
            </a:r>
            <a:r>
              <a:rPr lang="en-US" sz="2000" dirty="0" smtClean="0">
                <a:solidFill>
                  <a:schemeClr val="accent1"/>
                </a:solidFill>
                <a:ea typeface="Microsoft YaHei UI" panose="020B0503020204020204" pitchFamily="34" charset="-122"/>
              </a:rPr>
              <a:t>.</a:t>
            </a:r>
          </a:p>
          <a:p>
            <a:pPr>
              <a:lnSpc>
                <a:spcPct val="100000"/>
              </a:lnSpc>
            </a:pPr>
            <a:endParaRPr lang="en-US" sz="2000" dirty="0" smtClean="0">
              <a:solidFill>
                <a:schemeClr val="accent1"/>
              </a:solidFill>
              <a:ea typeface="Microsoft YaHei UI" panose="020B0503020204020204" pitchFamily="34" charset="-122"/>
            </a:endParaRPr>
          </a:p>
          <a:p>
            <a:pPr>
              <a:lnSpc>
                <a:spcPct val="100000"/>
              </a:lnSpc>
            </a:pPr>
            <a:r>
              <a:rPr lang="en-US" sz="2000" dirty="0">
                <a:solidFill>
                  <a:schemeClr val="accent1"/>
                </a:solidFill>
                <a:ea typeface="Microsoft YaHei UI" panose="020B0503020204020204" pitchFamily="34" charset="-122"/>
              </a:rPr>
              <a:t>Click prediction is one of the fundamental </a:t>
            </a:r>
            <a:r>
              <a:rPr lang="en-US" sz="2000" dirty="0" smtClean="0">
                <a:solidFill>
                  <a:schemeClr val="accent1"/>
                </a:solidFill>
                <a:ea typeface="Microsoft YaHei UI" panose="020B0503020204020204" pitchFamily="34" charset="-122"/>
              </a:rPr>
              <a:t>problems in </a:t>
            </a:r>
            <a:r>
              <a:rPr lang="en-US" sz="2000" dirty="0">
                <a:solidFill>
                  <a:schemeClr val="accent1"/>
                </a:solidFill>
                <a:ea typeface="Microsoft YaHei UI" panose="020B0503020204020204" pitchFamily="34" charset="-122"/>
              </a:rPr>
              <a:t>sponsored search</a:t>
            </a:r>
            <a:r>
              <a:rPr lang="en-US" sz="2000" dirty="0" smtClean="0">
                <a:solidFill>
                  <a:schemeClr val="accent1"/>
                </a:solidFill>
                <a:ea typeface="Microsoft YaHei UI" panose="020B0503020204020204" pitchFamily="34" charset="-122"/>
              </a:rPr>
              <a:t>.</a:t>
            </a:r>
          </a:p>
          <a:p>
            <a:pPr>
              <a:lnSpc>
                <a:spcPct val="100000"/>
              </a:lnSpc>
            </a:pPr>
            <a:endParaRPr lang="en-US" sz="2000" dirty="0" smtClean="0">
              <a:solidFill>
                <a:schemeClr val="accent1"/>
              </a:solidFill>
              <a:ea typeface="Microsoft YaHei UI" panose="020B0503020204020204" pitchFamily="34" charset="-122"/>
            </a:endParaRPr>
          </a:p>
          <a:p>
            <a:pPr>
              <a:lnSpc>
                <a:spcPct val="100000"/>
              </a:lnSpc>
            </a:pPr>
            <a:r>
              <a:rPr lang="en-US" sz="2000" dirty="0" smtClean="0">
                <a:solidFill>
                  <a:schemeClr val="accent1"/>
                </a:solidFill>
                <a:ea typeface="Microsoft YaHei UI" panose="020B0503020204020204" pitchFamily="34" charset="-122"/>
              </a:rPr>
              <a:t>Importance </a:t>
            </a:r>
            <a:r>
              <a:rPr lang="en-US" sz="2000" dirty="0">
                <a:solidFill>
                  <a:schemeClr val="accent1"/>
                </a:solidFill>
                <a:ea typeface="Microsoft YaHei UI" panose="020B0503020204020204" pitchFamily="34" charset="-122"/>
              </a:rPr>
              <a:t>of sequential modeling in sponsored </a:t>
            </a:r>
            <a:r>
              <a:rPr lang="en-US" sz="2000" dirty="0" smtClean="0">
                <a:solidFill>
                  <a:schemeClr val="accent1"/>
                </a:solidFill>
                <a:ea typeface="Microsoft YaHei UI" panose="020B0503020204020204" pitchFamily="34" charset="-122"/>
              </a:rPr>
              <a:t>search :</a:t>
            </a:r>
            <a:endParaRPr lang="en-US" sz="2000" dirty="0">
              <a:solidFill>
                <a:schemeClr val="accent1"/>
              </a:solidFill>
              <a:ea typeface="Microsoft YaHei UI" panose="020B0503020204020204" pitchFamily="34" charset="-122"/>
            </a:endParaRPr>
          </a:p>
          <a:p>
            <a:pPr lvl="1">
              <a:lnSpc>
                <a:spcPct val="100000"/>
              </a:lnSpc>
            </a:pPr>
            <a:r>
              <a:rPr lang="en-US" sz="2000" dirty="0">
                <a:solidFill>
                  <a:schemeClr val="accent1"/>
                </a:solidFill>
                <a:ea typeface="Microsoft YaHei UI" panose="020B0503020204020204" pitchFamily="34" charset="-122"/>
              </a:rPr>
              <a:t>Most of existing studies predict ad click independently. However, user’s behaviors highly depend on how the user previously behaved along the time</a:t>
            </a:r>
            <a:r>
              <a:rPr lang="en-US" sz="2000" dirty="0" smtClean="0">
                <a:solidFill>
                  <a:schemeClr val="accent1"/>
                </a:solidFill>
                <a:ea typeface="Microsoft YaHei UI" panose="020B0503020204020204" pitchFamily="34" charset="-122"/>
              </a:rPr>
              <a:t>.</a:t>
            </a:r>
            <a:endParaRPr lang="en-US" sz="2000" dirty="0">
              <a:solidFill>
                <a:schemeClr val="accent1"/>
              </a:solidFill>
              <a:ea typeface="Microsoft YaHei UI" panose="020B0503020204020204" pitchFamily="34" charset="-122"/>
            </a:endParaRPr>
          </a:p>
          <a:p>
            <a:pPr lvl="1">
              <a:lnSpc>
                <a:spcPct val="100000"/>
              </a:lnSpc>
            </a:pPr>
            <a:r>
              <a:rPr lang="en-US" sz="2000" dirty="0">
                <a:solidFill>
                  <a:schemeClr val="accent1"/>
                </a:solidFill>
                <a:ea typeface="Microsoft YaHei UI" panose="020B0503020204020204" pitchFamily="34" charset="-122"/>
              </a:rPr>
              <a:t>Faceted data analysis reveals sequential dependency between user’s ad impressions</a:t>
            </a:r>
            <a:r>
              <a:rPr lang="en-US" sz="2000" dirty="0" smtClean="0">
                <a:solidFill>
                  <a:schemeClr val="accent1"/>
                </a:solidFill>
                <a:ea typeface="Microsoft YaHei UI" panose="020B0503020204020204" pitchFamily="34" charset="-122"/>
              </a:rPr>
              <a:t>.</a:t>
            </a:r>
          </a:p>
          <a:p>
            <a:pPr>
              <a:lnSpc>
                <a:spcPct val="100000"/>
              </a:lnSpc>
            </a:pPr>
            <a:endParaRPr lang="en-US" dirty="0">
              <a:solidFill>
                <a:schemeClr val="accent1"/>
              </a:solidFill>
              <a:ea typeface="Microsoft YaHei UI" panose="020B0503020204020204" pitchFamily="34" charset="-122"/>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4" name="新录音 15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400846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Data Analysis</a:t>
            </a:r>
            <a:endParaRPr lang="en-US" dirty="0">
              <a:solidFill>
                <a:srgbClr val="00B0F0"/>
              </a:solidFill>
            </a:endParaRPr>
          </a:p>
        </p:txBody>
      </p:sp>
      <p:sp>
        <p:nvSpPr>
          <p:cNvPr id="3" name="Content Placeholder 2"/>
          <p:cNvSpPr>
            <a:spLocks noGrp="1"/>
          </p:cNvSpPr>
          <p:nvPr>
            <p:ph idx="1"/>
          </p:nvPr>
        </p:nvSpPr>
        <p:spPr/>
        <p:txBody>
          <a:bodyPr/>
          <a:lstStyle/>
          <a:p>
            <a:r>
              <a:rPr lang="en-US" sz="2000" dirty="0">
                <a:solidFill>
                  <a:schemeClr val="tx2"/>
                </a:solidFill>
              </a:rPr>
              <a:t>User behavior is strongly and dynamically impacted by previous behavior.</a:t>
            </a:r>
          </a:p>
          <a:p>
            <a:pPr lvl="1"/>
            <a:r>
              <a:rPr lang="en-US" sz="2000" dirty="0">
                <a:solidFill>
                  <a:schemeClr val="tx2"/>
                </a:solidFill>
                <a:ea typeface="Microsoft YaHei UI" panose="020B0503020204020204" pitchFamily="34" charset="-122"/>
              </a:rPr>
              <a:t>There is obvious positive correlation between last click dwell time and current click-through rate.</a:t>
            </a:r>
          </a:p>
          <a:p>
            <a:pPr lvl="1"/>
            <a:r>
              <a:rPr lang="en-US" sz="2000" dirty="0">
                <a:solidFill>
                  <a:schemeClr val="tx2"/>
                </a:solidFill>
                <a:ea typeface="Microsoft YaHei UI" panose="020B0503020204020204" pitchFamily="34" charset="-122"/>
              </a:rPr>
              <a:t>Users tend to gradually forget the unhappy experience along with the time.</a:t>
            </a:r>
          </a:p>
          <a:p>
            <a:pPr lvl="1"/>
            <a:r>
              <a:rPr lang="en-US" sz="2000" dirty="0">
                <a:solidFill>
                  <a:schemeClr val="tx2"/>
                </a:solidFill>
                <a:ea typeface="Microsoft YaHei UI" panose="020B0503020204020204" pitchFamily="34" charset="-122"/>
              </a:rPr>
              <a:t>Once the user has submitted a query belonging to a certain query topic, he/she becomes more likely to click the ads under the same topic.</a:t>
            </a:r>
          </a:p>
          <a:p>
            <a:pPr lvl="1"/>
            <a:endParaRPr lang="en-US" dirty="0">
              <a:solidFill>
                <a:schemeClr val="tx2"/>
              </a:solidFill>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0"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a:stretch>
            <a:fillRect/>
          </a:stretch>
        </p:blipFill>
        <p:spPr>
          <a:xfrm>
            <a:off x="0" y="4165494"/>
            <a:ext cx="3968751" cy="2146405"/>
          </a:xfrm>
          <a:prstGeom prst="rect">
            <a:avLst/>
          </a:prstGeom>
        </p:spPr>
      </p:pic>
      <p:pic>
        <p:nvPicPr>
          <p:cNvPr id="12" name="Picture 11"/>
          <p:cNvPicPr>
            <a:picLocks noChangeAspect="1"/>
          </p:cNvPicPr>
          <p:nvPr/>
        </p:nvPicPr>
        <p:blipFill>
          <a:blip r:embed="rId8"/>
          <a:stretch>
            <a:fillRect/>
          </a:stretch>
        </p:blipFill>
        <p:spPr>
          <a:xfrm>
            <a:off x="4064008" y="4167893"/>
            <a:ext cx="4025885" cy="2144007"/>
          </a:xfrm>
          <a:prstGeom prst="rect">
            <a:avLst/>
          </a:prstGeom>
        </p:spPr>
      </p:pic>
      <p:pic>
        <p:nvPicPr>
          <p:cNvPr id="13" name="Picture 12"/>
          <p:cNvPicPr>
            <a:picLocks noChangeAspect="1"/>
          </p:cNvPicPr>
          <p:nvPr/>
        </p:nvPicPr>
        <p:blipFill>
          <a:blip r:embed="rId9"/>
          <a:stretch>
            <a:fillRect/>
          </a:stretch>
        </p:blipFill>
        <p:spPr>
          <a:xfrm>
            <a:off x="8195438" y="4165494"/>
            <a:ext cx="3977513" cy="2120900"/>
          </a:xfrm>
          <a:prstGeom prst="rect">
            <a:avLst/>
          </a:prstGeom>
        </p:spPr>
      </p:pic>
      <p:pic>
        <p:nvPicPr>
          <p:cNvPr id="4" name="新录音 15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63351" y="6248400"/>
            <a:ext cx="609600" cy="609600"/>
          </a:xfrm>
          <a:prstGeom prst="rect">
            <a:avLst/>
          </a:prstGeom>
        </p:spPr>
      </p:pic>
    </p:spTree>
    <p:extLst>
      <p:ext uri="{BB962C8B-B14F-4D97-AF65-F5344CB8AC3E}">
        <p14:creationId xmlns:p14="http://schemas.microsoft.com/office/powerpoint/2010/main" val="272365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Model and Analysis</a:t>
            </a:r>
            <a:endParaRPr lang="en-US" dirty="0">
              <a:solidFill>
                <a:srgbClr val="00B0F0"/>
              </a:solidFill>
            </a:endParaRPr>
          </a:p>
        </p:txBody>
      </p:sp>
      <p:sp>
        <p:nvSpPr>
          <p:cNvPr id="8" name="TextBox 7"/>
          <p:cNvSpPr txBox="1"/>
          <p:nvPr/>
        </p:nvSpPr>
        <p:spPr>
          <a:xfrm>
            <a:off x="7110412" y="3898900"/>
            <a:ext cx="5081588" cy="2031325"/>
          </a:xfrm>
          <a:prstGeom prst="rect">
            <a:avLst/>
          </a:prstGeom>
          <a:noFill/>
        </p:spPr>
        <p:txBody>
          <a:bodyPr wrap="square" rtlCol="0">
            <a:spAutoFit/>
          </a:bodyPr>
          <a:lstStyle/>
          <a:p>
            <a:r>
              <a:rPr lang="en-US" dirty="0" smtClean="0">
                <a:solidFill>
                  <a:schemeClr val="accent1"/>
                </a:solidFill>
              </a:rPr>
              <a:t>We compared Learning to Rank, Neural Network and Recurrent Neural Network for this task. RNN archived best performance.</a:t>
            </a:r>
          </a:p>
          <a:p>
            <a:endParaRPr lang="en-US" dirty="0">
              <a:solidFill>
                <a:schemeClr val="accent1"/>
              </a:solidFill>
            </a:endParaRPr>
          </a:p>
          <a:p>
            <a:r>
              <a:rPr lang="en-US" dirty="0" smtClean="0">
                <a:solidFill>
                  <a:schemeClr val="accent1"/>
                </a:solidFill>
              </a:rPr>
              <a:t>In </a:t>
            </a:r>
            <a:r>
              <a:rPr lang="en-US" dirty="0">
                <a:solidFill>
                  <a:schemeClr val="accent1"/>
                </a:solidFill>
              </a:rPr>
              <a:t>sponsored search, user’s behavior is </a:t>
            </a:r>
            <a:r>
              <a:rPr lang="en-US" dirty="0" smtClean="0">
                <a:solidFill>
                  <a:schemeClr val="accent1"/>
                </a:solidFill>
              </a:rPr>
              <a:t>affected </a:t>
            </a:r>
            <a:r>
              <a:rPr lang="en-US" dirty="0">
                <a:solidFill>
                  <a:schemeClr val="accent1"/>
                </a:solidFill>
              </a:rPr>
              <a:t>by both the very recent events as explicit factor and the long-run history as background implicit factor. </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2"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4" name="新录音 158">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p:spPr>
      </p:pic>
      <p:pic>
        <p:nvPicPr>
          <p:cNvPr id="13" name="Content Placeholder 5"/>
          <p:cNvPicPr>
            <a:picLocks noGrp="1" noChangeAspect="1"/>
          </p:cNvPicPr>
          <p:nvPr/>
        </p:nvPicPr>
        <p:blipFill>
          <a:blip r:embed="rId8"/>
          <a:stretch>
            <a:fillRect/>
          </a:stretch>
        </p:blipFill>
        <p:spPr>
          <a:xfrm>
            <a:off x="525781" y="2157412"/>
            <a:ext cx="6102712" cy="3482975"/>
          </a:xfrm>
          <a:prstGeom prst="rect">
            <a:avLst/>
          </a:prstGeom>
        </p:spPr>
      </p:pic>
      <p:pic>
        <p:nvPicPr>
          <p:cNvPr id="14" name="Picture 13"/>
          <p:cNvPicPr>
            <a:picLocks noChangeAspect="1"/>
          </p:cNvPicPr>
          <p:nvPr/>
        </p:nvPicPr>
        <p:blipFill>
          <a:blip r:embed="rId9"/>
          <a:stretch>
            <a:fillRect/>
          </a:stretch>
        </p:blipFill>
        <p:spPr>
          <a:xfrm>
            <a:off x="7181102" y="2157412"/>
            <a:ext cx="3798888" cy="1466424"/>
          </a:xfrm>
          <a:prstGeom prst="rect">
            <a:avLst/>
          </a:prstGeom>
        </p:spPr>
      </p:pic>
    </p:spTree>
    <p:extLst>
      <p:ext uri="{BB962C8B-B14F-4D97-AF65-F5344CB8AC3E}">
        <p14:creationId xmlns:p14="http://schemas.microsoft.com/office/powerpoint/2010/main" val="335859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7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Health Status Assessment for Hard </a:t>
            </a:r>
            <a:r>
              <a:rPr lang="en-US" dirty="0" smtClean="0">
                <a:solidFill>
                  <a:srgbClr val="00B0F0"/>
                </a:solidFill>
              </a:rPr>
              <a:t>Drives</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altLang="zh-CN" sz="2000" dirty="0" smtClean="0">
                <a:solidFill>
                  <a:schemeClr val="tx2"/>
                </a:solidFill>
              </a:rPr>
              <a:t>Target on </a:t>
            </a:r>
            <a:r>
              <a:rPr lang="en-US" altLang="zh-CN" sz="2000" dirty="0">
                <a:solidFill>
                  <a:schemeClr val="tx2"/>
                </a:solidFill>
              </a:rPr>
              <a:t>improving the reactive fault tolerance techniques in large scale storage systems</a:t>
            </a:r>
          </a:p>
          <a:p>
            <a:pPr marL="0" indent="0">
              <a:buNone/>
            </a:pPr>
            <a:endParaRPr lang="en-US" altLang="zh-CN" sz="2000" dirty="0">
              <a:solidFill>
                <a:schemeClr val="tx2"/>
              </a:solidFill>
            </a:endParaRPr>
          </a:p>
          <a:p>
            <a:r>
              <a:rPr lang="en-US" altLang="zh-CN" sz="2000" dirty="0" smtClean="0">
                <a:solidFill>
                  <a:schemeClr val="tx2"/>
                </a:solidFill>
              </a:rPr>
              <a:t>Log data of large scale storage systems:</a:t>
            </a:r>
            <a:endParaRPr lang="en-US" altLang="zh-CN" sz="2000" dirty="0">
              <a:solidFill>
                <a:schemeClr val="tx2"/>
              </a:solidFill>
            </a:endParaRPr>
          </a:p>
          <a:p>
            <a:pPr lvl="1"/>
            <a:r>
              <a:rPr lang="en-US" altLang="zh-CN" sz="2000" dirty="0" smtClean="0">
                <a:solidFill>
                  <a:schemeClr val="tx2"/>
                </a:solidFill>
              </a:rPr>
              <a:t>SMART(</a:t>
            </a:r>
            <a:r>
              <a:rPr lang="en-US" altLang="zh-CN" sz="2000" dirty="0">
                <a:solidFill>
                  <a:schemeClr val="tx2"/>
                </a:solidFill>
              </a:rPr>
              <a:t>Self-Monitoring, Analysis, and Reporting Technology</a:t>
            </a:r>
            <a:r>
              <a:rPr lang="en-US" altLang="zh-CN" sz="2000" dirty="0" smtClean="0">
                <a:solidFill>
                  <a:schemeClr val="tx2"/>
                </a:solidFill>
              </a:rPr>
              <a:t>) </a:t>
            </a:r>
            <a:r>
              <a:rPr lang="en-US" altLang="zh-CN" sz="2000" dirty="0">
                <a:solidFill>
                  <a:schemeClr val="tx2"/>
                </a:solidFill>
              </a:rPr>
              <a:t>attributes -- logged with time stamps, in order to monitor internal attributes of individual hard drives and to raise alarms if any attribute exceeds its threshold</a:t>
            </a:r>
            <a:r>
              <a:rPr lang="en-US" altLang="zh-CN" sz="2000" dirty="0" smtClean="0">
                <a:solidFill>
                  <a:schemeClr val="tx2"/>
                </a:solidFill>
              </a:rPr>
              <a:t>.</a:t>
            </a:r>
          </a:p>
          <a:p>
            <a:pPr lvl="1"/>
            <a:r>
              <a:rPr lang="en-US" altLang="zh-CN" sz="2000" dirty="0" smtClean="0">
                <a:solidFill>
                  <a:schemeClr val="tx2"/>
                </a:solidFill>
              </a:rPr>
              <a:t>Before </a:t>
            </a:r>
            <a:r>
              <a:rPr lang="en-US" altLang="zh-CN" sz="2000" dirty="0">
                <a:solidFill>
                  <a:schemeClr val="tx2"/>
                </a:solidFill>
              </a:rPr>
              <a:t>a hard drive fails completely, there is a gradual trend towards abnormal status in SMART </a:t>
            </a:r>
            <a:r>
              <a:rPr lang="en-US" altLang="zh-CN" sz="2000" dirty="0" smtClean="0">
                <a:solidFill>
                  <a:schemeClr val="tx2"/>
                </a:solidFill>
              </a:rPr>
              <a:t>attributes</a:t>
            </a:r>
            <a:r>
              <a:rPr lang="en-US" altLang="zh-CN" sz="2000" dirty="0">
                <a:solidFill>
                  <a:schemeClr val="tx2"/>
                </a:solidFill>
              </a:rPr>
              <a:t>. That is, there is a gradual process of deterioration in health status. Thus the SMART attributes can be regarded as time sequential </a:t>
            </a:r>
            <a:r>
              <a:rPr lang="en-US" altLang="zh-CN" sz="2000" dirty="0" smtClean="0">
                <a:solidFill>
                  <a:schemeClr val="tx2"/>
                </a:solidFill>
              </a:rPr>
              <a:t>data</a:t>
            </a:r>
            <a:endParaRPr lang="en-US" altLang="zh-CN" sz="2000" dirty="0">
              <a:solidFill>
                <a:schemeClr val="tx2"/>
              </a:solidFill>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4" name="新录音 15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31238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2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Health Degree</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altLang="zh-CN" sz="2000" dirty="0">
                <a:solidFill>
                  <a:schemeClr val="tx2"/>
                </a:solidFill>
              </a:rPr>
              <a:t>Most of these studies have focused on predicting failures of hard drives, i.e., labeling the status of a hard drive as “good” or not. However, in real-world storage systems, hard drives often deteriorate gradually rather than </a:t>
            </a:r>
            <a:r>
              <a:rPr lang="en-US" altLang="zh-CN" sz="2000" dirty="0" smtClean="0">
                <a:solidFill>
                  <a:schemeClr val="tx2"/>
                </a:solidFill>
              </a:rPr>
              <a:t>suddenly</a:t>
            </a:r>
            <a:endParaRPr lang="en-US" sz="2000" dirty="0" smtClean="0">
              <a:solidFill>
                <a:schemeClr val="accent1"/>
              </a:solidFill>
            </a:endParaRPr>
          </a:p>
          <a:p>
            <a:r>
              <a:rPr lang="en-US" sz="2000" dirty="0" smtClean="0">
                <a:solidFill>
                  <a:schemeClr val="accent1"/>
                </a:solidFill>
              </a:rPr>
              <a:t>We describe </a:t>
            </a:r>
            <a:r>
              <a:rPr lang="en-US" sz="2000" dirty="0">
                <a:solidFill>
                  <a:schemeClr val="accent1"/>
                </a:solidFill>
              </a:rPr>
              <a:t>the health status of a hard drive by the length of time before it breaks down, and we deﬁne health degree by dividing the remaining time into different ranges </a:t>
            </a:r>
            <a:r>
              <a:rPr lang="en-US" sz="2000" dirty="0" smtClean="0">
                <a:solidFill>
                  <a:schemeClr val="accent1"/>
                </a:solidFill>
              </a:rPr>
              <a:t>according to the fault urgency.</a:t>
            </a:r>
          </a:p>
          <a:p>
            <a:r>
              <a:rPr lang="en-US" sz="2000" dirty="0">
                <a:solidFill>
                  <a:schemeClr val="accent1"/>
                </a:solidFill>
              </a:rPr>
              <a:t>Compared with the traditional binary failure prediction methods, healthy status prediction can highly improve the reliability and availability of large scale distributed storage systems. </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5"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7"/>
          <a:stretch>
            <a:fillRect/>
          </a:stretch>
        </p:blipFill>
        <p:spPr>
          <a:xfrm>
            <a:off x="1996299" y="4755702"/>
            <a:ext cx="8447537" cy="1944036"/>
          </a:xfrm>
          <a:prstGeom prst="rect">
            <a:avLst/>
          </a:prstGeom>
        </p:spPr>
      </p:pic>
      <p:pic>
        <p:nvPicPr>
          <p:cNvPr id="6" name="新录音 16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42526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4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solidFill>
                  <a:srgbClr val="00B0F0"/>
                </a:solidFill>
              </a:rPr>
              <a:t>Who am I</a:t>
            </a:r>
            <a:endParaRPr lang="en-US" dirty="0">
              <a:solidFill>
                <a:srgbClr val="00B0F0"/>
              </a:solidFill>
            </a:endParaRPr>
          </a:p>
        </p:txBody>
      </p:sp>
      <p:sp>
        <p:nvSpPr>
          <p:cNvPr id="3" name="Content Placeholder 2"/>
          <p:cNvSpPr>
            <a:spLocks noGrp="1"/>
          </p:cNvSpPr>
          <p:nvPr>
            <p:ph idx="1"/>
          </p:nvPr>
        </p:nvSpPr>
        <p:spPr>
          <a:xfrm>
            <a:off x="838200" y="1423972"/>
            <a:ext cx="10515600" cy="5825613"/>
          </a:xfrm>
        </p:spPr>
        <p:txBody>
          <a:bodyPr>
            <a:normAutofit/>
          </a:bodyPr>
          <a:lstStyle/>
          <a:p>
            <a:r>
              <a:rPr lang="en-US" sz="2000" dirty="0">
                <a:solidFill>
                  <a:schemeClr val="tx2"/>
                </a:solidFill>
                <a:latin typeface="Century Gothic" panose="020B0502020202020204" pitchFamily="34" charset="0"/>
                <a:ea typeface="+mj-ea"/>
                <a:cs typeface="+mj-cs"/>
              </a:rPr>
              <a:t>Joint PhD candidate, </a:t>
            </a:r>
            <a:r>
              <a:rPr lang="en-US" sz="2000" dirty="0" err="1">
                <a:solidFill>
                  <a:schemeClr val="tx2"/>
                </a:solidFill>
                <a:latin typeface="Century Gothic" panose="020B0502020202020204" pitchFamily="34" charset="0"/>
                <a:ea typeface="+mj-ea"/>
                <a:cs typeface="+mj-cs"/>
              </a:rPr>
              <a:t>Nankai</a:t>
            </a:r>
            <a:r>
              <a:rPr lang="en-US" sz="2000" dirty="0">
                <a:solidFill>
                  <a:schemeClr val="tx2"/>
                </a:solidFill>
                <a:latin typeface="Century Gothic" panose="020B0502020202020204" pitchFamily="34" charset="0"/>
                <a:ea typeface="+mj-ea"/>
                <a:cs typeface="+mj-cs"/>
              </a:rPr>
              <a:t> University, MSRA</a:t>
            </a:r>
            <a:r>
              <a:rPr lang="en-US" sz="2000" dirty="0" smtClean="0">
                <a:solidFill>
                  <a:schemeClr val="tx2"/>
                </a:solidFill>
                <a:latin typeface="Century Gothic" panose="020B0502020202020204" pitchFamily="34" charset="0"/>
                <a:ea typeface="+mj-ea"/>
                <a:cs typeface="+mj-cs"/>
              </a:rPr>
              <a:t>.  Advised by Prof. Tie-Yan Liu and Prof. Gang Wang.</a:t>
            </a:r>
          </a:p>
          <a:p>
            <a:r>
              <a:rPr lang="en-US" sz="2000" dirty="0" smtClean="0">
                <a:solidFill>
                  <a:schemeClr val="tx2"/>
                </a:solidFill>
                <a:latin typeface="Century Gothic" panose="020B0502020202020204" pitchFamily="34" charset="0"/>
                <a:ea typeface="+mj-ea"/>
                <a:cs typeface="+mj-cs"/>
              </a:rPr>
              <a:t>Research Interests: </a:t>
            </a:r>
            <a:r>
              <a:rPr lang="en-US" sz="1800" dirty="0" smtClean="0">
                <a:solidFill>
                  <a:schemeClr val="tx2"/>
                </a:solidFill>
                <a:latin typeface="Century Gothic" panose="020B0502020202020204" pitchFamily="34" charset="0"/>
                <a:ea typeface="+mj-ea"/>
                <a:cs typeface="+mj-cs"/>
              </a:rPr>
              <a:t>Machine Learning, Representation Learning,  Reinforcement Learning</a:t>
            </a:r>
            <a:endParaRPr lang="en-US" sz="1800" dirty="0">
              <a:solidFill>
                <a:schemeClr val="tx2"/>
              </a:solidFill>
              <a:latin typeface="Century Gothic" panose="020B0502020202020204" pitchFamily="34" charset="0"/>
              <a:ea typeface="+mj-ea"/>
              <a:cs typeface="+mj-cs"/>
            </a:endParaRPr>
          </a:p>
          <a:p>
            <a:r>
              <a:rPr lang="en-US" sz="2000" dirty="0" smtClean="0">
                <a:solidFill>
                  <a:schemeClr val="tx2"/>
                </a:solidFill>
                <a:latin typeface="Century Gothic" panose="020B0502020202020204" pitchFamily="34" charset="0"/>
                <a:ea typeface="+mj-ea"/>
                <a:cs typeface="+mj-cs"/>
              </a:rPr>
              <a:t>Publications</a:t>
            </a:r>
          </a:p>
          <a:p>
            <a:pPr lvl="1"/>
            <a:r>
              <a:rPr lang="en-US" sz="1600" dirty="0">
                <a:solidFill>
                  <a:schemeClr val="tx2"/>
                </a:solidFill>
                <a:ea typeface="+mj-ea"/>
                <a:cs typeface="+mj-cs"/>
              </a:rPr>
              <a:t>Chang Xu, Gang Wang, </a:t>
            </a:r>
            <a:r>
              <a:rPr lang="en-US" sz="1600" dirty="0" err="1">
                <a:solidFill>
                  <a:schemeClr val="tx2"/>
                </a:solidFill>
                <a:ea typeface="+mj-ea"/>
                <a:cs typeface="+mj-cs"/>
              </a:rPr>
              <a:t>Xiaoguang</a:t>
            </a:r>
            <a:r>
              <a:rPr lang="en-US" sz="1600" dirty="0">
                <a:solidFill>
                  <a:schemeClr val="tx2"/>
                </a:solidFill>
                <a:ea typeface="+mj-ea"/>
                <a:cs typeface="+mj-cs"/>
              </a:rPr>
              <a:t> Liu, </a:t>
            </a:r>
            <a:r>
              <a:rPr lang="en-US" sz="1600" dirty="0" err="1">
                <a:solidFill>
                  <a:schemeClr val="tx2"/>
                </a:solidFill>
                <a:ea typeface="+mj-ea"/>
                <a:cs typeface="+mj-cs"/>
              </a:rPr>
              <a:t>Dongdong</a:t>
            </a:r>
            <a:r>
              <a:rPr lang="en-US" sz="1600" dirty="0">
                <a:solidFill>
                  <a:schemeClr val="tx2"/>
                </a:solidFill>
                <a:ea typeface="+mj-ea"/>
                <a:cs typeface="+mj-cs"/>
              </a:rPr>
              <a:t> </a:t>
            </a:r>
            <a:r>
              <a:rPr lang="en-US" sz="1600" dirty="0" err="1">
                <a:solidFill>
                  <a:schemeClr val="tx2"/>
                </a:solidFill>
                <a:ea typeface="+mj-ea"/>
                <a:cs typeface="+mj-cs"/>
              </a:rPr>
              <a:t>Guo</a:t>
            </a:r>
            <a:r>
              <a:rPr lang="en-US" sz="1600" dirty="0">
                <a:solidFill>
                  <a:schemeClr val="tx2"/>
                </a:solidFill>
                <a:ea typeface="+mj-ea"/>
                <a:cs typeface="+mj-cs"/>
              </a:rPr>
              <a:t> and Tie-Yan Liu, </a:t>
            </a:r>
            <a:r>
              <a:rPr lang="en-US" sz="1600" dirty="0" smtClean="0">
                <a:solidFill>
                  <a:schemeClr val="tx2"/>
                </a:solidFill>
                <a:ea typeface="+mj-ea"/>
                <a:cs typeface="+mj-cs"/>
              </a:rPr>
              <a:t>Health </a:t>
            </a:r>
            <a:r>
              <a:rPr lang="en-US" sz="1600" dirty="0">
                <a:solidFill>
                  <a:schemeClr val="tx2"/>
                </a:solidFill>
                <a:ea typeface="+mj-ea"/>
                <a:cs typeface="+mj-cs"/>
              </a:rPr>
              <a:t>Status Assessment and Failure Prediction for Hard Drives with Recurrent Neural </a:t>
            </a:r>
            <a:r>
              <a:rPr lang="en-US" sz="1600" dirty="0" smtClean="0">
                <a:solidFill>
                  <a:schemeClr val="tx2"/>
                </a:solidFill>
                <a:ea typeface="+mj-ea"/>
                <a:cs typeface="+mj-cs"/>
              </a:rPr>
              <a:t>Networks, </a:t>
            </a:r>
            <a:r>
              <a:rPr lang="en-US" sz="1600" dirty="0">
                <a:solidFill>
                  <a:schemeClr val="tx2"/>
                </a:solidFill>
                <a:ea typeface="+mj-ea"/>
                <a:cs typeface="+mj-cs"/>
              </a:rPr>
              <a:t>IEEE Transactions on Computers, 2016</a:t>
            </a:r>
            <a:r>
              <a:rPr lang="en-US" sz="1600" dirty="0" smtClean="0">
                <a:solidFill>
                  <a:schemeClr val="tx2"/>
                </a:solidFill>
                <a:ea typeface="+mj-ea"/>
                <a:cs typeface="+mj-cs"/>
              </a:rPr>
              <a:t>.</a:t>
            </a:r>
          </a:p>
          <a:p>
            <a:pPr lvl="1"/>
            <a:r>
              <a:rPr lang="en-US" sz="1600" dirty="0">
                <a:solidFill>
                  <a:schemeClr val="tx2"/>
                </a:solidFill>
                <a:ea typeface="+mj-ea"/>
                <a:cs typeface="+mj-cs"/>
              </a:rPr>
              <a:t>Chang Xu, Yalong Bai, Jiang Bian, Bin Gao, Gang Wang, </a:t>
            </a:r>
            <a:r>
              <a:rPr lang="en-US" sz="1600" dirty="0" err="1">
                <a:solidFill>
                  <a:schemeClr val="tx2"/>
                </a:solidFill>
                <a:ea typeface="+mj-ea"/>
                <a:cs typeface="+mj-cs"/>
              </a:rPr>
              <a:t>Xiaoguang</a:t>
            </a:r>
            <a:r>
              <a:rPr lang="en-US" sz="1600" dirty="0">
                <a:solidFill>
                  <a:schemeClr val="tx2"/>
                </a:solidFill>
                <a:ea typeface="+mj-ea"/>
                <a:cs typeface="+mj-cs"/>
              </a:rPr>
              <a:t> Liu and Tie-Yan Liu, </a:t>
            </a:r>
            <a:r>
              <a:rPr lang="en-US" sz="1600" dirty="0" smtClean="0">
                <a:solidFill>
                  <a:schemeClr val="tx2"/>
                </a:solidFill>
                <a:ea typeface="+mj-ea"/>
                <a:cs typeface="+mj-cs"/>
              </a:rPr>
              <a:t>RC-NET</a:t>
            </a:r>
            <a:r>
              <a:rPr lang="en-US" sz="1600" dirty="0">
                <a:solidFill>
                  <a:schemeClr val="tx2"/>
                </a:solidFill>
                <a:ea typeface="+mj-ea"/>
                <a:cs typeface="+mj-cs"/>
              </a:rPr>
              <a:t>: A General Approach to Incorporate Knowledge into Word </a:t>
            </a:r>
            <a:r>
              <a:rPr lang="en-US" sz="1600" dirty="0" smtClean="0">
                <a:solidFill>
                  <a:schemeClr val="tx2"/>
                </a:solidFill>
                <a:ea typeface="+mj-ea"/>
                <a:cs typeface="+mj-cs"/>
              </a:rPr>
              <a:t>Representations, </a:t>
            </a:r>
            <a:r>
              <a:rPr lang="en-US" sz="1600" dirty="0">
                <a:solidFill>
                  <a:schemeClr val="tx2"/>
                </a:solidFill>
                <a:ea typeface="+mj-ea"/>
                <a:cs typeface="+mj-cs"/>
              </a:rPr>
              <a:t>CIKM, 2014</a:t>
            </a:r>
            <a:r>
              <a:rPr lang="en-US" sz="1600" dirty="0" smtClean="0">
                <a:solidFill>
                  <a:schemeClr val="tx2"/>
                </a:solidFill>
                <a:ea typeface="+mj-ea"/>
                <a:cs typeface="+mj-cs"/>
              </a:rPr>
              <a:t>.</a:t>
            </a:r>
          </a:p>
          <a:p>
            <a:pPr lvl="1"/>
            <a:r>
              <a:rPr lang="en-US" sz="1600" dirty="0" err="1">
                <a:solidFill>
                  <a:schemeClr val="tx2"/>
                </a:solidFill>
                <a:ea typeface="+mj-ea"/>
                <a:cs typeface="+mj-cs"/>
              </a:rPr>
              <a:t>Yuyu</a:t>
            </a:r>
            <a:r>
              <a:rPr lang="en-US" sz="1600" dirty="0">
                <a:solidFill>
                  <a:schemeClr val="tx2"/>
                </a:solidFill>
                <a:ea typeface="+mj-ea"/>
                <a:cs typeface="+mj-cs"/>
              </a:rPr>
              <a:t> Zhang, Hanjun Dai, Chang Xu, Jun Feng, Taifeng Wang, Jiang Bian, Bin Wang and Tie-Yan Liu, </a:t>
            </a:r>
            <a:r>
              <a:rPr lang="en-US" sz="1600" dirty="0" smtClean="0">
                <a:solidFill>
                  <a:schemeClr val="tx2"/>
                </a:solidFill>
                <a:ea typeface="+mj-ea"/>
                <a:cs typeface="+mj-cs"/>
              </a:rPr>
              <a:t>Sequential </a:t>
            </a:r>
            <a:r>
              <a:rPr lang="en-US" sz="1600" dirty="0">
                <a:solidFill>
                  <a:schemeClr val="tx2"/>
                </a:solidFill>
                <a:ea typeface="+mj-ea"/>
                <a:cs typeface="+mj-cs"/>
              </a:rPr>
              <a:t>Click Prediction for Sponsored Search with Recurrent Neural </a:t>
            </a:r>
            <a:r>
              <a:rPr lang="en-US" sz="1600" dirty="0" smtClean="0">
                <a:solidFill>
                  <a:schemeClr val="tx2"/>
                </a:solidFill>
                <a:ea typeface="+mj-ea"/>
                <a:cs typeface="+mj-cs"/>
              </a:rPr>
              <a:t>Networks, </a:t>
            </a:r>
            <a:r>
              <a:rPr lang="en-US" sz="1600" dirty="0">
                <a:solidFill>
                  <a:schemeClr val="tx2"/>
                </a:solidFill>
                <a:ea typeface="+mj-ea"/>
                <a:cs typeface="+mj-cs"/>
              </a:rPr>
              <a:t>AAAI, 2014.</a:t>
            </a:r>
          </a:p>
          <a:p>
            <a:pPr lvl="1"/>
            <a:r>
              <a:rPr lang="en-US" sz="1600" dirty="0" smtClean="0">
                <a:solidFill>
                  <a:schemeClr val="tx2"/>
                </a:solidFill>
                <a:ea typeface="+mj-ea"/>
                <a:cs typeface="+mj-cs"/>
              </a:rPr>
              <a:t>Yalong </a:t>
            </a:r>
            <a:r>
              <a:rPr lang="en-US" sz="1600" dirty="0">
                <a:solidFill>
                  <a:schemeClr val="tx2"/>
                </a:solidFill>
                <a:ea typeface="+mj-ea"/>
                <a:cs typeface="+mj-cs"/>
              </a:rPr>
              <a:t>Bai, Kuiyuan Yang, Wei Yu, Chang Xu, Wei-Ying Ma and </a:t>
            </a:r>
            <a:r>
              <a:rPr lang="en-US" sz="1600" dirty="0" err="1">
                <a:solidFill>
                  <a:schemeClr val="tx2"/>
                </a:solidFill>
                <a:ea typeface="+mj-ea"/>
                <a:cs typeface="+mj-cs"/>
              </a:rPr>
              <a:t>Tiejun</a:t>
            </a:r>
            <a:r>
              <a:rPr lang="en-US" sz="1600" dirty="0">
                <a:solidFill>
                  <a:schemeClr val="tx2"/>
                </a:solidFill>
                <a:ea typeface="+mj-ea"/>
                <a:cs typeface="+mj-cs"/>
              </a:rPr>
              <a:t> Zhao, </a:t>
            </a:r>
            <a:r>
              <a:rPr lang="en-US" sz="1600" dirty="0" smtClean="0">
                <a:solidFill>
                  <a:schemeClr val="tx2"/>
                </a:solidFill>
                <a:ea typeface="+mj-ea"/>
                <a:cs typeface="+mj-cs"/>
              </a:rPr>
              <a:t>Automatic </a:t>
            </a:r>
            <a:r>
              <a:rPr lang="en-US" sz="1600" dirty="0">
                <a:solidFill>
                  <a:schemeClr val="tx2"/>
                </a:solidFill>
                <a:ea typeface="+mj-ea"/>
                <a:cs typeface="+mj-cs"/>
              </a:rPr>
              <a:t>Image Dataset Construction from Click-through Logs Using Deep Neural </a:t>
            </a:r>
            <a:r>
              <a:rPr lang="en-US" sz="1600" dirty="0" smtClean="0">
                <a:solidFill>
                  <a:schemeClr val="tx2"/>
                </a:solidFill>
                <a:ea typeface="+mj-ea"/>
                <a:cs typeface="+mj-cs"/>
              </a:rPr>
              <a:t>Network, </a:t>
            </a:r>
            <a:r>
              <a:rPr lang="en-US" sz="1600" dirty="0">
                <a:solidFill>
                  <a:schemeClr val="tx2"/>
                </a:solidFill>
                <a:ea typeface="+mj-ea"/>
                <a:cs typeface="+mj-cs"/>
              </a:rPr>
              <a:t>ACM MM, 2015.</a:t>
            </a:r>
          </a:p>
          <a:p>
            <a:pPr lvl="1"/>
            <a:r>
              <a:rPr lang="en-US" sz="1600" dirty="0" smtClean="0">
                <a:solidFill>
                  <a:schemeClr val="tx2"/>
                </a:solidFill>
                <a:ea typeface="+mj-ea"/>
                <a:cs typeface="+mj-cs"/>
              </a:rPr>
              <a:t>Yalong </a:t>
            </a:r>
            <a:r>
              <a:rPr lang="en-US" sz="1600" dirty="0">
                <a:solidFill>
                  <a:schemeClr val="tx2"/>
                </a:solidFill>
                <a:ea typeface="+mj-ea"/>
                <a:cs typeface="+mj-cs"/>
              </a:rPr>
              <a:t>Bai, Wei Yu, Tianjun Xiao, Chang Xu, Kuiyuan Yang, Wei-Ying Ma and </a:t>
            </a:r>
            <a:r>
              <a:rPr lang="en-US" sz="1600" dirty="0" err="1">
                <a:solidFill>
                  <a:schemeClr val="tx2"/>
                </a:solidFill>
                <a:ea typeface="+mj-ea"/>
                <a:cs typeface="+mj-cs"/>
              </a:rPr>
              <a:t>Tiejun</a:t>
            </a:r>
            <a:r>
              <a:rPr lang="en-US" sz="1600" dirty="0">
                <a:solidFill>
                  <a:schemeClr val="tx2"/>
                </a:solidFill>
                <a:ea typeface="+mj-ea"/>
                <a:cs typeface="+mj-cs"/>
              </a:rPr>
              <a:t> Zhao, </a:t>
            </a:r>
            <a:r>
              <a:rPr lang="en-US" sz="1600" dirty="0" smtClean="0">
                <a:solidFill>
                  <a:schemeClr val="tx2"/>
                </a:solidFill>
                <a:ea typeface="+mj-ea"/>
                <a:cs typeface="+mj-cs"/>
              </a:rPr>
              <a:t>Bag-of-words </a:t>
            </a:r>
            <a:r>
              <a:rPr lang="en-US" sz="1600" dirty="0">
                <a:solidFill>
                  <a:schemeClr val="tx2"/>
                </a:solidFill>
                <a:ea typeface="+mj-ea"/>
                <a:cs typeface="+mj-cs"/>
              </a:rPr>
              <a:t>based deep neural network for image </a:t>
            </a:r>
            <a:r>
              <a:rPr lang="en-US" sz="1600" dirty="0" smtClean="0">
                <a:solidFill>
                  <a:schemeClr val="tx2"/>
                </a:solidFill>
                <a:ea typeface="+mj-ea"/>
                <a:cs typeface="+mj-cs"/>
              </a:rPr>
              <a:t>retrieval, </a:t>
            </a:r>
            <a:r>
              <a:rPr lang="en-US" sz="1600" dirty="0">
                <a:solidFill>
                  <a:schemeClr val="tx2"/>
                </a:solidFill>
                <a:ea typeface="+mj-ea"/>
                <a:cs typeface="+mj-cs"/>
              </a:rPr>
              <a:t>ACM MM, 2014. </a:t>
            </a:r>
          </a:p>
          <a:p>
            <a:pPr lvl="1"/>
            <a:r>
              <a:rPr lang="en-US" sz="1600" dirty="0" smtClean="0">
                <a:solidFill>
                  <a:schemeClr val="tx2"/>
                </a:solidFill>
                <a:ea typeface="+mj-ea"/>
                <a:cs typeface="+mj-cs"/>
              </a:rPr>
              <a:t>Fei </a:t>
            </a:r>
            <a:r>
              <a:rPr lang="en-US" sz="1600" dirty="0">
                <a:solidFill>
                  <a:schemeClr val="tx2"/>
                </a:solidFill>
                <a:ea typeface="+mj-ea"/>
                <a:cs typeface="+mj-cs"/>
              </a:rPr>
              <a:t>Tian, </a:t>
            </a:r>
            <a:r>
              <a:rPr lang="en-US" sz="1600" dirty="0" err="1">
                <a:solidFill>
                  <a:schemeClr val="tx2"/>
                </a:solidFill>
                <a:ea typeface="+mj-ea"/>
                <a:cs typeface="+mj-cs"/>
              </a:rPr>
              <a:t>Siyu</a:t>
            </a:r>
            <a:r>
              <a:rPr lang="en-US" sz="1600" dirty="0">
                <a:solidFill>
                  <a:schemeClr val="tx2"/>
                </a:solidFill>
                <a:ea typeface="+mj-ea"/>
                <a:cs typeface="+mj-cs"/>
              </a:rPr>
              <a:t> </a:t>
            </a:r>
            <a:r>
              <a:rPr lang="en-US" sz="1600" dirty="0" err="1">
                <a:solidFill>
                  <a:schemeClr val="tx2"/>
                </a:solidFill>
                <a:ea typeface="+mj-ea"/>
                <a:cs typeface="+mj-cs"/>
              </a:rPr>
              <a:t>Qiu</a:t>
            </a:r>
            <a:r>
              <a:rPr lang="en-US" sz="1600" dirty="0">
                <a:solidFill>
                  <a:schemeClr val="tx2"/>
                </a:solidFill>
                <a:ea typeface="+mj-ea"/>
                <a:cs typeface="+mj-cs"/>
              </a:rPr>
              <a:t>, Chang Xu, Tie-Yan Liu, </a:t>
            </a:r>
            <a:r>
              <a:rPr lang="en-US" sz="1600" dirty="0" smtClean="0">
                <a:solidFill>
                  <a:schemeClr val="tx2"/>
                </a:solidFill>
                <a:ea typeface="+mj-ea"/>
                <a:cs typeface="+mj-cs"/>
              </a:rPr>
              <a:t>Word </a:t>
            </a:r>
            <a:r>
              <a:rPr lang="en-US" sz="1600" dirty="0">
                <a:solidFill>
                  <a:schemeClr val="tx2"/>
                </a:solidFill>
                <a:ea typeface="+mj-ea"/>
                <a:cs typeface="+mj-cs"/>
              </a:rPr>
              <a:t>Embedding: Novel Representations for Natural Language in Continues </a:t>
            </a:r>
            <a:r>
              <a:rPr lang="en-US" sz="1600" dirty="0" smtClean="0">
                <a:solidFill>
                  <a:schemeClr val="tx2"/>
                </a:solidFill>
                <a:ea typeface="+mj-ea"/>
                <a:cs typeface="+mj-cs"/>
              </a:rPr>
              <a:t>Space, </a:t>
            </a:r>
            <a:r>
              <a:rPr lang="en-US" sz="1600" dirty="0">
                <a:solidFill>
                  <a:schemeClr val="tx2"/>
                </a:solidFill>
                <a:ea typeface="+mj-ea"/>
                <a:cs typeface="+mj-cs"/>
              </a:rPr>
              <a:t>Journal of Data Acquisition </a:t>
            </a:r>
            <a:r>
              <a:rPr lang="en-US" sz="1600" dirty="0" smtClean="0">
                <a:solidFill>
                  <a:schemeClr val="tx2"/>
                </a:solidFill>
                <a:ea typeface="+mj-ea"/>
                <a:cs typeface="+mj-cs"/>
              </a:rPr>
              <a:t>&amp; </a:t>
            </a:r>
            <a:r>
              <a:rPr lang="en-US" sz="1600" dirty="0">
                <a:solidFill>
                  <a:schemeClr val="tx2"/>
                </a:solidFill>
                <a:ea typeface="+mj-ea"/>
                <a:cs typeface="+mj-cs"/>
              </a:rPr>
              <a:t>Processing, 2014 (In Chinese)</a:t>
            </a:r>
            <a:endParaRPr lang="en-US" sz="1600" dirty="0" smtClean="0">
              <a:solidFill>
                <a:schemeClr val="tx2"/>
              </a:solidFill>
              <a:ea typeface="+mj-ea"/>
              <a:cs typeface="+mj-cs"/>
            </a:endParaRPr>
          </a:p>
          <a:p>
            <a:r>
              <a:rPr lang="en-US" sz="2000" dirty="0" smtClean="0">
                <a:solidFill>
                  <a:schemeClr val="tx2"/>
                </a:solidFill>
                <a:latin typeface="Century Gothic" panose="020B0502020202020204" pitchFamily="34" charset="0"/>
                <a:ea typeface="+mj-ea"/>
                <a:cs typeface="+mj-cs"/>
              </a:rPr>
              <a:t>Selected Honors</a:t>
            </a:r>
          </a:p>
          <a:p>
            <a:pPr lvl="1"/>
            <a:r>
              <a:rPr lang="en-US" sz="1600" dirty="0">
                <a:solidFill>
                  <a:schemeClr val="tx2"/>
                </a:solidFill>
                <a:latin typeface="Century Gothic" panose="020B0502020202020204" pitchFamily="34" charset="0"/>
                <a:ea typeface="+mj-ea"/>
                <a:cs typeface="+mj-cs"/>
              </a:rPr>
              <a:t>First Place in MSR-Bing Image Retrieval Challenge at ACM Multimedia, </a:t>
            </a:r>
            <a:r>
              <a:rPr lang="en-US" sz="1600" dirty="0" smtClean="0">
                <a:solidFill>
                  <a:schemeClr val="tx2"/>
                </a:solidFill>
                <a:latin typeface="Century Gothic" panose="020B0502020202020204" pitchFamily="34" charset="0"/>
                <a:ea typeface="+mj-ea"/>
                <a:cs typeface="+mj-cs"/>
              </a:rPr>
              <a:t>2014</a:t>
            </a:r>
          </a:p>
          <a:p>
            <a:pPr lvl="1"/>
            <a:r>
              <a:rPr lang="en-US" sz="1600" dirty="0">
                <a:solidFill>
                  <a:schemeClr val="tx2"/>
                </a:solidFill>
                <a:latin typeface="Century Gothic" panose="020B0502020202020204" pitchFamily="34" charset="0"/>
                <a:ea typeface="+mj-ea"/>
                <a:cs typeface="+mj-cs"/>
              </a:rPr>
              <a:t>The Google Anita Borg Memorial Scholarship: Asia Pacific, </a:t>
            </a:r>
            <a:r>
              <a:rPr lang="en-US" sz="1600" dirty="0" smtClean="0">
                <a:solidFill>
                  <a:schemeClr val="tx2"/>
                </a:solidFill>
                <a:latin typeface="Century Gothic" panose="020B0502020202020204" pitchFamily="34" charset="0"/>
                <a:ea typeface="+mj-ea"/>
                <a:cs typeface="+mj-cs"/>
              </a:rPr>
              <a:t>2013</a:t>
            </a: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5" name="2新">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26110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9697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Model and Analysis</a:t>
            </a:r>
            <a:endParaRPr lang="en-US" dirty="0">
              <a:solidFill>
                <a:srgbClr val="00B0F0"/>
              </a:solidFill>
            </a:endParaRPr>
          </a:p>
        </p:txBody>
      </p:sp>
      <p:pic>
        <p:nvPicPr>
          <p:cNvPr id="5" name="Picture 4"/>
          <p:cNvPicPr>
            <a:picLocks noChangeAspect="1"/>
          </p:cNvPicPr>
          <p:nvPr/>
        </p:nvPicPr>
        <p:blipFill>
          <a:blip r:embed="rId5"/>
          <a:stretch>
            <a:fillRect/>
          </a:stretch>
        </p:blipFill>
        <p:spPr>
          <a:xfrm>
            <a:off x="848447" y="2177256"/>
            <a:ext cx="5432336" cy="3648075"/>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9" name="Picture 2" descr="https://upload.wikimedia.org/wikipedia/en/thumb/a/a5/Nankai_University_logo.svg/1024px-Nankai_University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8"/>
          <a:stretch>
            <a:fillRect/>
          </a:stretch>
        </p:blipFill>
        <p:spPr>
          <a:xfrm>
            <a:off x="7737231" y="620841"/>
            <a:ext cx="4369921" cy="6160872"/>
          </a:xfrm>
          <a:prstGeom prst="rect">
            <a:avLst/>
          </a:prstGeom>
        </p:spPr>
      </p:pic>
      <p:pic>
        <p:nvPicPr>
          <p:cNvPr id="4" name="新录音 16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238593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Dependency Analysis</a:t>
            </a:r>
            <a:endParaRPr lang="en-US" dirty="0">
              <a:solidFill>
                <a:srgbClr val="00B0F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000" dirty="0" smtClean="0">
                    <a:solidFill>
                      <a:schemeClr val="accent1"/>
                    </a:solidFill>
                  </a:rPr>
                  <a:t>The sequential model can be classified into two classes:</a:t>
                </a:r>
              </a:p>
              <a:p>
                <a:pPr lvl="1"/>
                <a:r>
                  <a:rPr lang="en-US" altLang="zh-CN" sz="2000" dirty="0">
                    <a:solidFill>
                      <a:schemeClr val="accent1"/>
                    </a:solidFill>
                  </a:rPr>
                  <a:t>Long-range dependency</a:t>
                </a:r>
              </a:p>
              <a:p>
                <a:pPr lvl="2"/>
                <a:r>
                  <a:rPr lang="en-US" altLang="zh-CN" dirty="0">
                    <a:solidFill>
                      <a:schemeClr val="accent1"/>
                    </a:solidFill>
                  </a:rPr>
                  <a:t>LSTM, RNN</a:t>
                </a:r>
              </a:p>
              <a:p>
                <a:pPr lvl="1"/>
                <a:r>
                  <a:rPr lang="en-US" altLang="zh-CN" sz="2000" dirty="0">
                    <a:solidFill>
                      <a:schemeClr val="accent1"/>
                    </a:solidFill>
                  </a:rPr>
                  <a:t>Short-range dependency</a:t>
                </a:r>
              </a:p>
              <a:p>
                <a:pPr lvl="2"/>
                <a:r>
                  <a:rPr lang="en-US" altLang="zh-CN" dirty="0">
                    <a:solidFill>
                      <a:schemeClr val="accent1"/>
                    </a:solidFill>
                  </a:rPr>
                  <a:t>CRF, </a:t>
                </a:r>
                <a:r>
                  <a:rPr lang="en-US" altLang="zh-CN" dirty="0" smtClean="0">
                    <a:solidFill>
                      <a:schemeClr val="accent1"/>
                    </a:solidFill>
                  </a:rPr>
                  <a:t>HMM</a:t>
                </a:r>
                <a:endParaRPr lang="en-US" sz="1600" dirty="0" smtClean="0">
                  <a:solidFill>
                    <a:schemeClr val="accent1"/>
                  </a:solidFill>
                </a:endParaRPr>
              </a:p>
              <a:p>
                <a:r>
                  <a:rPr lang="en-US" sz="2000" dirty="0" smtClean="0">
                    <a:solidFill>
                      <a:schemeClr val="accent1"/>
                    </a:solidFill>
                  </a:rPr>
                  <a:t>We introduce a method that can measure the </a:t>
                </a:r>
                <a:r>
                  <a:rPr lang="en-US" altLang="zh-CN" sz="2000" dirty="0" smtClean="0">
                    <a:solidFill>
                      <a:schemeClr val="tx2"/>
                    </a:solidFill>
                  </a:rPr>
                  <a:t>Markov</a:t>
                </a:r>
                <a:r>
                  <a:rPr lang="en-US" sz="2000" dirty="0" smtClean="0">
                    <a:solidFill>
                      <a:schemeClr val="accent1"/>
                    </a:solidFill>
                  </a:rPr>
                  <a:t> dependency according to </a:t>
                </a:r>
                <a:r>
                  <a:rPr lang="en-US" altLang="zh-CN" sz="2000" dirty="0" smtClean="0">
                    <a:solidFill>
                      <a:schemeClr val="accent1"/>
                    </a:solidFill>
                  </a:rPr>
                  <a:t>conditional </a:t>
                </a:r>
                <a:r>
                  <a:rPr lang="en-US" altLang="zh-CN" sz="2000" dirty="0">
                    <a:solidFill>
                      <a:schemeClr val="accent1"/>
                    </a:solidFill>
                  </a:rPr>
                  <a:t>Entropy of different order feature </a:t>
                </a:r>
                <a:r>
                  <a:rPr lang="en-US" altLang="zh-CN" sz="2000" dirty="0" smtClean="0">
                    <a:solidFill>
                      <a:schemeClr val="accent1"/>
                    </a:solidFill>
                  </a:rPr>
                  <a:t>representations:</a:t>
                </a:r>
                <a:endParaRPr lang="en-US" altLang="zh-CN" sz="2000" i="1" dirty="0">
                  <a:solidFill>
                    <a:schemeClr val="tx2"/>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sz="1600" b="0" i="1" smtClean="0">
                          <a:solidFill>
                            <a:schemeClr val="tx2"/>
                          </a:solidFill>
                          <a:latin typeface="Cambria Math" panose="02040503050406030204" pitchFamily="18" charset="0"/>
                        </a:rPr>
                        <m:t>𝐻</m:t>
                      </m:r>
                      <m:d>
                        <m:dPr>
                          <m:ctrlPr>
                            <a:rPr lang="en-US" altLang="zh-CN" sz="1600" b="0" i="1" smtClean="0">
                              <a:solidFill>
                                <a:schemeClr val="tx2"/>
                              </a:solidFill>
                              <a:latin typeface="Cambria Math" panose="02040503050406030204" pitchFamily="18" charset="0"/>
                            </a:rPr>
                          </m:ctrlPr>
                        </m:dPr>
                        <m:e>
                          <m:r>
                            <a:rPr lang="en-US" altLang="zh-CN" sz="1600" b="0" i="1" smtClean="0">
                              <a:solidFill>
                                <a:schemeClr val="tx2"/>
                              </a:solidFill>
                              <a:latin typeface="Cambria Math" panose="02040503050406030204" pitchFamily="18" charset="0"/>
                            </a:rPr>
                            <m:t>𝑌</m:t>
                          </m:r>
                        </m:e>
                        <m:e>
                          <m:r>
                            <a:rPr lang="en-US" altLang="zh-CN" sz="1600" b="0" i="1" smtClean="0">
                              <a:solidFill>
                                <a:schemeClr val="tx2"/>
                              </a:solidFill>
                              <a:latin typeface="Cambria Math" panose="02040503050406030204" pitchFamily="18" charset="0"/>
                            </a:rPr>
                            <m:t>𝑋</m:t>
                          </m:r>
                        </m:e>
                      </m:d>
                      <m:r>
                        <a:rPr lang="en-US" altLang="zh-CN" sz="1600" i="1">
                          <a:solidFill>
                            <a:schemeClr val="tx2"/>
                          </a:solidFill>
                          <a:latin typeface="Cambria Math" panose="02040503050406030204" pitchFamily="18" charset="0"/>
                        </a:rPr>
                        <m:t>=</m:t>
                      </m:r>
                      <m:r>
                        <a:rPr lang="en-US" altLang="zh-CN" sz="1600" b="0" i="1" smtClean="0">
                          <a:solidFill>
                            <a:schemeClr val="tx2"/>
                          </a:solidFill>
                          <a:latin typeface="Cambria Math" panose="02040503050406030204" pitchFamily="18" charset="0"/>
                        </a:rPr>
                        <m:t>−</m:t>
                      </m:r>
                      <m:nary>
                        <m:naryPr>
                          <m:chr m:val="∑"/>
                          <m:supHide m:val="on"/>
                          <m:ctrlPr>
                            <a:rPr lang="en-US" altLang="zh-CN" sz="1600" i="1">
                              <a:solidFill>
                                <a:schemeClr val="tx2"/>
                              </a:solidFill>
                              <a:latin typeface="Cambria Math" panose="02040503050406030204" pitchFamily="18" charset="0"/>
                            </a:rPr>
                          </m:ctrlPr>
                        </m:naryPr>
                        <m:sub>
                          <m:r>
                            <a:rPr lang="en-US" altLang="zh-CN" sz="1600" b="0" i="1" smtClean="0">
                              <a:solidFill>
                                <a:schemeClr val="tx2"/>
                              </a:solidFill>
                              <a:latin typeface="Cambria Math" panose="02040503050406030204" pitchFamily="18" charset="0"/>
                            </a:rPr>
                            <m:t>𝑥</m:t>
                          </m:r>
                          <m:r>
                            <m:rPr>
                              <m:brk m:alnAt="23"/>
                            </m:rPr>
                            <a:rPr lang="en-US" altLang="zh-CN" sz="1600" i="1">
                              <a:solidFill>
                                <a:schemeClr val="tx2"/>
                              </a:solidFill>
                              <a:latin typeface="Cambria Math" panose="02040503050406030204" pitchFamily="18" charset="0"/>
                              <a:ea typeface="Cambria Math" panose="02040503050406030204" pitchFamily="18" charset="0"/>
                            </a:rPr>
                            <m:t>∈</m:t>
                          </m:r>
                          <m:r>
                            <a:rPr lang="en-US" altLang="zh-CN" sz="1600" b="0" i="1" smtClean="0">
                              <a:solidFill>
                                <a:schemeClr val="tx2"/>
                              </a:solidFill>
                              <a:latin typeface="Cambria Math" panose="02040503050406030204" pitchFamily="18" charset="0"/>
                              <a:ea typeface="Cambria Math" panose="02040503050406030204" pitchFamily="18" charset="0"/>
                            </a:rPr>
                            <m:t>𝑋</m:t>
                          </m:r>
                        </m:sub>
                        <m:sup/>
                        <m:e>
                          <m:r>
                            <a:rPr lang="en-US" altLang="zh-CN" sz="1600" b="0" i="1" smtClean="0">
                              <a:solidFill>
                                <a:schemeClr val="tx2"/>
                              </a:solidFill>
                              <a:latin typeface="Cambria Math" panose="02040503050406030204" pitchFamily="18" charset="0"/>
                            </a:rPr>
                            <m:t>𝑝</m:t>
                          </m:r>
                          <m:d>
                            <m:dPr>
                              <m:ctrlPr>
                                <a:rPr lang="en-US" altLang="zh-CN" sz="1600" b="0" i="1" smtClean="0">
                                  <a:solidFill>
                                    <a:schemeClr val="tx2"/>
                                  </a:solidFill>
                                  <a:latin typeface="Cambria Math" panose="02040503050406030204" pitchFamily="18" charset="0"/>
                                </a:rPr>
                              </m:ctrlPr>
                            </m:dPr>
                            <m:e>
                              <m:r>
                                <a:rPr lang="en-US" altLang="zh-CN" sz="1600" b="0" i="1" smtClean="0">
                                  <a:solidFill>
                                    <a:schemeClr val="tx2"/>
                                  </a:solidFill>
                                  <a:latin typeface="Cambria Math" panose="02040503050406030204" pitchFamily="18" charset="0"/>
                                </a:rPr>
                                <m:t>𝑥</m:t>
                              </m:r>
                            </m:e>
                          </m:d>
                          <m:nary>
                            <m:naryPr>
                              <m:chr m:val="∑"/>
                              <m:ctrlPr>
                                <a:rPr lang="en-US" altLang="zh-CN" sz="1600" i="1">
                                  <a:solidFill>
                                    <a:schemeClr val="tx2"/>
                                  </a:solidFill>
                                  <a:latin typeface="Cambria Math" panose="02040503050406030204" pitchFamily="18" charset="0"/>
                                </a:rPr>
                              </m:ctrlPr>
                            </m:naryPr>
                            <m:sub>
                              <m:r>
                                <a:rPr lang="en-US" altLang="zh-CN" sz="1600" b="0" i="1" smtClean="0">
                                  <a:solidFill>
                                    <a:schemeClr val="tx2"/>
                                  </a:solidFill>
                                  <a:latin typeface="Cambria Math" panose="02040503050406030204" pitchFamily="18" charset="0"/>
                                </a:rPr>
                                <m:t>𝑗</m:t>
                              </m:r>
                              <m:r>
                                <a:rPr lang="en-US" altLang="zh-CN" sz="1600" b="0" i="1" smtClean="0">
                                  <a:solidFill>
                                    <a:schemeClr val="tx2"/>
                                  </a:solidFill>
                                  <a:latin typeface="Cambria Math" panose="02040503050406030204" pitchFamily="18" charset="0"/>
                                </a:rPr>
                                <m:t>=0</m:t>
                              </m:r>
                            </m:sub>
                            <m:sup>
                              <m:r>
                                <a:rPr lang="en-US" altLang="zh-CN" sz="1600" b="0" i="1" smtClean="0">
                                  <a:solidFill>
                                    <a:schemeClr val="tx2"/>
                                  </a:solidFill>
                                  <a:latin typeface="Cambria Math" panose="02040503050406030204" pitchFamily="18" charset="0"/>
                                </a:rPr>
                                <m:t>𝑚</m:t>
                              </m:r>
                            </m:sup>
                            <m:e>
                              <m:r>
                                <a:rPr lang="en-US" altLang="zh-CN" sz="1600" b="0" i="1" smtClean="0">
                                  <a:solidFill>
                                    <a:schemeClr val="tx2"/>
                                  </a:solidFill>
                                  <a:latin typeface="Cambria Math" panose="02040503050406030204" pitchFamily="18" charset="0"/>
                                </a:rPr>
                                <m:t>𝑝</m:t>
                              </m:r>
                              <m:d>
                                <m:dPr>
                                  <m:ctrlPr>
                                    <a:rPr lang="en-US" altLang="zh-CN" sz="1600" i="1">
                                      <a:solidFill>
                                        <a:schemeClr val="tx2"/>
                                      </a:solidFill>
                                      <a:latin typeface="Cambria Math" panose="02040503050406030204" pitchFamily="18" charset="0"/>
                                    </a:rPr>
                                  </m:ctrlPr>
                                </m:dPr>
                                <m:e>
                                  <m:sSub>
                                    <m:sSubPr>
                                      <m:ctrlPr>
                                        <a:rPr lang="en-US" altLang="zh-CN" sz="1600" i="1">
                                          <a:solidFill>
                                            <a:schemeClr val="tx2"/>
                                          </a:solidFill>
                                          <a:latin typeface="Cambria Math" panose="02040503050406030204" pitchFamily="18" charset="0"/>
                                        </a:rPr>
                                      </m:ctrlPr>
                                    </m:sSubPr>
                                    <m:e>
                                      <m:r>
                                        <a:rPr lang="en-US" altLang="zh-CN" sz="1600" b="0" i="1" smtClean="0">
                                          <a:solidFill>
                                            <a:schemeClr val="tx2"/>
                                          </a:solidFill>
                                          <a:latin typeface="Cambria Math" panose="02040503050406030204" pitchFamily="18" charset="0"/>
                                        </a:rPr>
                                        <m:t>𝑦</m:t>
                                      </m:r>
                                    </m:e>
                                    <m:sub>
                                      <m:r>
                                        <a:rPr lang="en-US" altLang="zh-CN" sz="1600" b="0" i="1" smtClean="0">
                                          <a:solidFill>
                                            <a:schemeClr val="tx2"/>
                                          </a:solidFill>
                                          <a:latin typeface="Cambria Math" panose="02040503050406030204" pitchFamily="18" charset="0"/>
                                        </a:rPr>
                                        <m:t>𝑗</m:t>
                                      </m:r>
                                    </m:sub>
                                  </m:sSub>
                                  <m:r>
                                    <a:rPr lang="en-US" altLang="zh-CN" sz="1600" b="0" i="1" smtClean="0">
                                      <a:solidFill>
                                        <a:schemeClr val="tx2"/>
                                      </a:solidFill>
                                      <a:latin typeface="Cambria Math" panose="02040503050406030204" pitchFamily="18" charset="0"/>
                                    </a:rPr>
                                    <m:t>|</m:t>
                                  </m:r>
                                  <m:r>
                                    <a:rPr lang="en-US" altLang="zh-CN" sz="1600" b="0" i="1" smtClean="0">
                                      <a:solidFill>
                                        <a:schemeClr val="tx2"/>
                                      </a:solidFill>
                                      <a:latin typeface="Cambria Math" panose="02040503050406030204" pitchFamily="18" charset="0"/>
                                    </a:rPr>
                                    <m:t>𝑥</m:t>
                                  </m:r>
                                </m:e>
                              </m:d>
                              <m:r>
                                <a:rPr lang="en-US" altLang="zh-CN" sz="1600" b="0" i="1" smtClean="0">
                                  <a:solidFill>
                                    <a:schemeClr val="tx2"/>
                                  </a:solidFill>
                                  <a:latin typeface="Cambria Math" panose="02040503050406030204" pitchFamily="18" charset="0"/>
                                </a:rPr>
                                <m:t>𝑙𝑜𝑔𝑝</m:t>
                              </m:r>
                              <m:d>
                                <m:dPr>
                                  <m:ctrlPr>
                                    <a:rPr lang="en-US" altLang="zh-CN" sz="1600" b="0" i="1" smtClean="0">
                                      <a:solidFill>
                                        <a:schemeClr val="tx2"/>
                                      </a:solidFill>
                                      <a:latin typeface="Cambria Math" panose="02040503050406030204" pitchFamily="18" charset="0"/>
                                    </a:rPr>
                                  </m:ctrlPr>
                                </m:dPr>
                                <m:e>
                                  <m:sSub>
                                    <m:sSubPr>
                                      <m:ctrlPr>
                                        <a:rPr lang="en-US" altLang="zh-CN" sz="1600" b="0" i="1" smtClean="0">
                                          <a:solidFill>
                                            <a:schemeClr val="tx2"/>
                                          </a:solidFill>
                                          <a:latin typeface="Cambria Math" panose="02040503050406030204" pitchFamily="18" charset="0"/>
                                        </a:rPr>
                                      </m:ctrlPr>
                                    </m:sSubPr>
                                    <m:e>
                                      <m:r>
                                        <a:rPr lang="en-US" altLang="zh-CN" sz="1600" i="1" smtClean="0">
                                          <a:solidFill>
                                            <a:schemeClr val="tx2"/>
                                          </a:solidFill>
                                          <a:latin typeface="Cambria Math" panose="02040503050406030204" pitchFamily="18" charset="0"/>
                                        </a:rPr>
                                        <m:t>𝑦</m:t>
                                      </m:r>
                                    </m:e>
                                    <m:sub>
                                      <m:r>
                                        <a:rPr lang="en-US" altLang="zh-CN" sz="1600" b="0" i="1" smtClean="0">
                                          <a:solidFill>
                                            <a:schemeClr val="tx2"/>
                                          </a:solidFill>
                                          <a:latin typeface="Cambria Math" panose="02040503050406030204" pitchFamily="18" charset="0"/>
                                        </a:rPr>
                                        <m:t>𝑗</m:t>
                                      </m:r>
                                    </m:sub>
                                  </m:sSub>
                                </m:e>
                                <m:e>
                                  <m:r>
                                    <a:rPr lang="en-US" altLang="zh-CN" sz="1600" b="0" i="1" smtClean="0">
                                      <a:solidFill>
                                        <a:schemeClr val="tx2"/>
                                      </a:solidFill>
                                      <a:latin typeface="Cambria Math" panose="02040503050406030204" pitchFamily="18" charset="0"/>
                                    </a:rPr>
                                    <m:t>𝑥</m:t>
                                  </m:r>
                                </m:e>
                              </m:d>
                            </m:e>
                          </m:nary>
                        </m:e>
                      </m:nary>
                    </m:oMath>
                  </m:oMathPara>
                </a14:m>
                <a:endParaRPr lang="en-US" altLang="zh-CN" sz="1600" dirty="0" smtClean="0">
                  <a:solidFill>
                    <a:schemeClr val="tx2"/>
                  </a:solidFill>
                </a:endParaRPr>
              </a:p>
              <a:p>
                <a:r>
                  <a:rPr lang="en-US" altLang="zh-CN" sz="2000" dirty="0">
                    <a:solidFill>
                      <a:schemeClr val="accent1"/>
                    </a:solidFill>
                  </a:rPr>
                  <a:t>C</a:t>
                </a:r>
                <a:r>
                  <a:rPr lang="en-US" altLang="zh-CN" sz="2000" dirty="0" smtClean="0">
                    <a:solidFill>
                      <a:schemeClr val="accent1"/>
                    </a:solidFill>
                  </a:rPr>
                  <a:t>onditional </a:t>
                </a:r>
                <a:r>
                  <a:rPr lang="en-US" altLang="zh-CN" sz="2000" dirty="0">
                    <a:solidFill>
                      <a:schemeClr val="accent1"/>
                    </a:solidFill>
                  </a:rPr>
                  <a:t>entropy significantly decreases from order-1 to </a:t>
                </a:r>
                <a:r>
                  <a:rPr lang="en-US" altLang="zh-CN" sz="2000" dirty="0" smtClean="0">
                    <a:solidFill>
                      <a:schemeClr val="accent1"/>
                    </a:solidFill>
                  </a:rPr>
                  <a:t>order-6 on this task </a:t>
                </a:r>
                <a:r>
                  <a:rPr lang="en-US" altLang="zh-CN" sz="2000" dirty="0">
                    <a:solidFill>
                      <a:schemeClr val="accent1"/>
                    </a:solidFill>
                  </a:rPr>
                  <a:t>as </a:t>
                </a:r>
                <a:r>
                  <a:rPr lang="en-US" altLang="zh-CN" sz="2000" dirty="0" smtClean="0">
                    <a:solidFill>
                      <a:schemeClr val="accent1"/>
                    </a:solidFill>
                  </a:rPr>
                  <a:t>shown in the figure. This task should belong to long-range dependency. </a:t>
                </a:r>
              </a:p>
              <a:p>
                <a:r>
                  <a:rPr lang="en-US" altLang="zh-CN" sz="2000" dirty="0" smtClean="0">
                    <a:solidFill>
                      <a:schemeClr val="accent1"/>
                    </a:solidFill>
                  </a:rPr>
                  <a:t>This can explain why RNN has better performance than CRF and NN.</a:t>
                </a:r>
                <a:endParaRPr lang="en-US" altLang="zh-CN" sz="1600" dirty="0">
                  <a:solidFill>
                    <a:schemeClr val="accent1"/>
                  </a:solidFill>
                </a:endParaRPr>
              </a:p>
              <a:p>
                <a:pPr marL="0" indent="0">
                  <a:buNone/>
                </a:pPr>
                <a:endParaRPr lang="en-US" altLang="zh-CN" sz="1600" dirty="0" smtClean="0">
                  <a:solidFill>
                    <a:schemeClr val="tx2"/>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5"/>
                <a:stretch>
                  <a:fillRect l="-522" t="-1401"/>
                </a:stretch>
              </a:blipFill>
            </p:spPr>
            <p:txBody>
              <a:bodyPr/>
              <a:lstStyle/>
              <a:p>
                <a:r>
                  <a:rPr lang="zh-CN" altLang="en-US">
                    <a:noFill/>
                  </a:rPr>
                  <a:t> </a:t>
                </a:r>
              </a:p>
            </p:txBody>
          </p:sp>
        </mc:Fallback>
      </mc:AlternateContent>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8" name="Picture 2" descr="https://upload.wikimedia.org/wikipedia/en/thumb/a/a5/Nankai_University_logo.svg/1024px-Nankai_University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stretch>
            <a:fillRect/>
          </a:stretch>
        </p:blipFill>
        <p:spPr>
          <a:xfrm>
            <a:off x="6939545" y="702181"/>
            <a:ext cx="5180569" cy="2896082"/>
          </a:xfrm>
          <a:prstGeom prst="rect">
            <a:avLst/>
          </a:prstGeom>
        </p:spPr>
      </p:pic>
      <p:pic>
        <p:nvPicPr>
          <p:cNvPr id="4" name="新录音 16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90020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Content</a:t>
            </a:r>
            <a:endParaRPr lang="en-US"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1"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838200" y="189706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solidFill>
                  <a:schemeClr val="tx2"/>
                </a:solidFill>
                <a:latin typeface="Century Gothic" panose="020B0502020202020204" pitchFamily="34" charset="0"/>
              </a:rPr>
              <a:t>P</a:t>
            </a:r>
            <a:r>
              <a:rPr lang="en-US" altLang="zh-CN" sz="2000" dirty="0" smtClean="0">
                <a:solidFill>
                  <a:schemeClr val="tx2"/>
                </a:solidFill>
                <a:latin typeface="Century Gothic" panose="020B0502020202020204" pitchFamily="34" charset="0"/>
              </a:rPr>
              <a:t>revious Research Projects</a:t>
            </a:r>
            <a:endParaRPr lang="en-US" sz="2000" dirty="0" smtClean="0">
              <a:solidFill>
                <a:schemeClr val="tx2"/>
              </a:solidFill>
              <a:latin typeface="Century Gothic" panose="020B0502020202020204" pitchFamily="34" charset="0"/>
            </a:endParaRPr>
          </a:p>
          <a:p>
            <a:pPr lvl="1"/>
            <a:r>
              <a:rPr lang="en-US" sz="1600" dirty="0" smtClean="0">
                <a:solidFill>
                  <a:schemeClr val="tx2"/>
                </a:solidFill>
                <a:latin typeface="Century Gothic" panose="020B0502020202020204" pitchFamily="34" charset="0"/>
              </a:rPr>
              <a:t>Knowledge powered deep learning</a:t>
            </a:r>
          </a:p>
          <a:p>
            <a:pPr lvl="2"/>
            <a:r>
              <a:rPr lang="en-US" sz="1200" dirty="0" smtClean="0">
                <a:solidFill>
                  <a:schemeClr val="tx2"/>
                </a:solidFill>
                <a:latin typeface="Century Gothic" panose="020B0502020202020204" pitchFamily="34" charset="0"/>
              </a:rPr>
              <a:t>Incorporating Knowledge into Word Representations</a:t>
            </a:r>
            <a:endParaRPr lang="en-US" dirty="0" smtClean="0">
              <a:solidFill>
                <a:schemeClr val="tx2"/>
              </a:solidFill>
              <a:latin typeface="Century Gothic" panose="020B0502020202020204" pitchFamily="34" charset="0"/>
            </a:endParaRPr>
          </a:p>
          <a:p>
            <a:pPr lvl="1"/>
            <a:r>
              <a:rPr lang="en-US" sz="1600" dirty="0" smtClean="0">
                <a:solidFill>
                  <a:schemeClr val="tx2"/>
                </a:solidFill>
                <a:latin typeface="Century Gothic" panose="020B0502020202020204" pitchFamily="34" charset="0"/>
              </a:rPr>
              <a:t>Sequential deep learning</a:t>
            </a:r>
          </a:p>
          <a:p>
            <a:pPr lvl="2"/>
            <a:r>
              <a:rPr lang="en-US" sz="1200" dirty="0" smtClean="0">
                <a:solidFill>
                  <a:schemeClr val="tx2"/>
                </a:solidFill>
                <a:latin typeface="Century Gothic" panose="020B0502020202020204" pitchFamily="34" charset="0"/>
              </a:rPr>
              <a:t>Health Status Assessment for Hard Drives</a:t>
            </a:r>
          </a:p>
          <a:p>
            <a:pPr lvl="2"/>
            <a:r>
              <a:rPr lang="en-US" sz="1200" dirty="0" smtClean="0">
                <a:solidFill>
                  <a:schemeClr val="tx2"/>
                </a:solidFill>
                <a:latin typeface="Century Gothic" panose="020B0502020202020204" pitchFamily="34" charset="0"/>
              </a:rPr>
              <a:t>Sequential Click Prediction for Sponsored Search</a:t>
            </a:r>
          </a:p>
          <a:p>
            <a:r>
              <a:rPr lang="en-US" sz="2000" dirty="0" smtClean="0">
                <a:solidFill>
                  <a:srgbClr val="00B0F0"/>
                </a:solidFill>
                <a:latin typeface="Century Gothic" panose="020B0502020202020204" pitchFamily="34" charset="0"/>
              </a:rPr>
              <a:t>On-going </a:t>
            </a:r>
            <a:r>
              <a:rPr lang="en-US" altLang="zh-CN" sz="2000" dirty="0" smtClean="0">
                <a:solidFill>
                  <a:srgbClr val="00B0F0"/>
                </a:solidFill>
                <a:latin typeface="Century Gothic" panose="020B0502020202020204" pitchFamily="34" charset="0"/>
              </a:rPr>
              <a:t>Project</a:t>
            </a:r>
            <a:endParaRPr lang="en-US" sz="2000" dirty="0" smtClean="0">
              <a:solidFill>
                <a:srgbClr val="00B0F0"/>
              </a:solidFill>
              <a:latin typeface="Century Gothic" panose="020B0502020202020204" pitchFamily="34" charset="0"/>
            </a:endParaRPr>
          </a:p>
          <a:p>
            <a:pPr lvl="1"/>
            <a:r>
              <a:rPr lang="en-US" sz="1600" dirty="0" smtClean="0">
                <a:solidFill>
                  <a:schemeClr val="tx2"/>
                </a:solidFill>
                <a:latin typeface="Century Gothic" panose="020B0502020202020204" pitchFamily="34" charset="0"/>
              </a:rPr>
              <a:t>Deep Neural Network for Posed and Spontaneous Expression Recognition  </a:t>
            </a:r>
            <a:endParaRPr lang="en-US" dirty="0" smtClean="0">
              <a:solidFill>
                <a:schemeClr val="tx2"/>
              </a:solidFill>
            </a:endParaRPr>
          </a:p>
          <a:p>
            <a:r>
              <a:rPr lang="en-US" sz="2000" dirty="0" smtClean="0">
                <a:solidFill>
                  <a:schemeClr val="tx2"/>
                </a:solidFill>
                <a:latin typeface="Century Gothic" panose="020B0502020202020204" pitchFamily="34" charset="0"/>
              </a:rPr>
              <a:t>Future Project</a:t>
            </a:r>
          </a:p>
          <a:p>
            <a:pPr lvl="1"/>
            <a:r>
              <a:rPr lang="en-US" sz="1600" dirty="0" smtClean="0">
                <a:solidFill>
                  <a:schemeClr val="tx2"/>
                </a:solidFill>
                <a:latin typeface="Century Gothic" panose="020B0502020202020204" pitchFamily="34" charset="0"/>
              </a:rPr>
              <a:t>Deep Reinforcement Learning</a:t>
            </a:r>
            <a:endParaRPr lang="en-US" sz="1600" dirty="0">
              <a:solidFill>
                <a:schemeClr val="tx2"/>
              </a:solidFill>
              <a:latin typeface="Century Gothic" panose="020B0502020202020204" pitchFamily="34" charset="0"/>
            </a:endParaRPr>
          </a:p>
        </p:txBody>
      </p:sp>
      <p:pic>
        <p:nvPicPr>
          <p:cNvPr id="3" name="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74152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75758">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00B0F0"/>
                </a:solidFill>
              </a:rPr>
              <a:t>Posed and Spontaneous Expression Recognition </a:t>
            </a:r>
          </a:p>
        </p:txBody>
      </p:sp>
      <p:sp>
        <p:nvSpPr>
          <p:cNvPr id="3" name="Content Placeholder 2"/>
          <p:cNvSpPr>
            <a:spLocks noGrp="1"/>
          </p:cNvSpPr>
          <p:nvPr>
            <p:ph idx="1"/>
          </p:nvPr>
        </p:nvSpPr>
        <p:spPr/>
        <p:txBody>
          <a:bodyPr>
            <a:normAutofit/>
          </a:bodyPr>
          <a:lstStyle/>
          <a:p>
            <a:r>
              <a:rPr lang="en-US" sz="2000" dirty="0" smtClean="0">
                <a:solidFill>
                  <a:schemeClr val="tx2"/>
                </a:solidFill>
              </a:rPr>
              <a:t>Posed and spontaneous expression recognition can be applied </a:t>
            </a:r>
            <a:r>
              <a:rPr lang="en-US" sz="2000" dirty="0">
                <a:solidFill>
                  <a:schemeClr val="tx2"/>
                </a:solidFill>
              </a:rPr>
              <a:t>in many areas such as human-computer interaction, polygraph test, and medical </a:t>
            </a:r>
            <a:r>
              <a:rPr lang="en-US" sz="2000" dirty="0" smtClean="0">
                <a:solidFill>
                  <a:schemeClr val="tx2"/>
                </a:solidFill>
              </a:rPr>
              <a:t>diagnose</a:t>
            </a:r>
          </a:p>
          <a:p>
            <a:r>
              <a:rPr lang="en-US" sz="2000" dirty="0" smtClean="0">
                <a:solidFill>
                  <a:schemeClr val="tx2"/>
                </a:solidFill>
              </a:rPr>
              <a:t>It is </a:t>
            </a:r>
            <a:r>
              <a:rPr lang="en-US" sz="2000" dirty="0">
                <a:solidFill>
                  <a:schemeClr val="tx2"/>
                </a:solidFill>
              </a:rPr>
              <a:t>a more challenging task than conventional facial expression </a:t>
            </a:r>
            <a:r>
              <a:rPr lang="en-US" sz="2000" dirty="0" smtClean="0">
                <a:solidFill>
                  <a:schemeClr val="tx2"/>
                </a:solidFill>
              </a:rPr>
              <a:t>recognition.</a:t>
            </a:r>
          </a:p>
          <a:p>
            <a:endParaRPr lang="en-US" sz="2000" dirty="0" smtClean="0">
              <a:solidFill>
                <a:schemeClr val="tx2"/>
              </a:solidFill>
            </a:endParaRPr>
          </a:p>
          <a:p>
            <a:endParaRPr lang="en-US" sz="2000" dirty="0">
              <a:solidFill>
                <a:schemeClr val="tx2"/>
              </a:solidFill>
            </a:endParaRPr>
          </a:p>
          <a:p>
            <a:r>
              <a:rPr lang="en-US" sz="2000" dirty="0" smtClean="0">
                <a:solidFill>
                  <a:schemeClr val="tx2"/>
                </a:solidFill>
              </a:rPr>
              <a:t>Most </a:t>
            </a:r>
            <a:r>
              <a:rPr lang="en-US" sz="2000" dirty="0">
                <a:solidFill>
                  <a:schemeClr val="tx2"/>
                </a:solidFill>
              </a:rPr>
              <a:t>of the previous works are based on Low-level features:</a:t>
            </a:r>
          </a:p>
          <a:p>
            <a:pPr lvl="1"/>
            <a:r>
              <a:rPr lang="en-US" sz="1800" dirty="0">
                <a:solidFill>
                  <a:schemeClr val="tx2"/>
                </a:solidFill>
              </a:rPr>
              <a:t>Tracking the dynamics of eyelid, cheek, and lip corner </a:t>
            </a:r>
            <a:endParaRPr lang="en-US" sz="1800" dirty="0" smtClean="0">
              <a:solidFill>
                <a:schemeClr val="tx2"/>
              </a:solidFill>
            </a:endParaRPr>
          </a:p>
          <a:p>
            <a:pPr marL="457200" lvl="1" indent="0">
              <a:buNone/>
            </a:pPr>
            <a:r>
              <a:rPr lang="en-US" sz="1800" dirty="0" smtClean="0">
                <a:solidFill>
                  <a:schemeClr val="tx2"/>
                </a:solidFill>
              </a:rPr>
              <a:t>movements </a:t>
            </a:r>
            <a:r>
              <a:rPr lang="en-US" sz="1800" dirty="0">
                <a:solidFill>
                  <a:schemeClr val="tx2"/>
                </a:solidFill>
              </a:rPr>
              <a:t>based </a:t>
            </a:r>
            <a:r>
              <a:rPr lang="en-US" sz="1800" dirty="0" smtClean="0">
                <a:solidFill>
                  <a:schemeClr val="tx2"/>
                </a:solidFill>
              </a:rPr>
              <a:t>on </a:t>
            </a:r>
            <a:r>
              <a:rPr lang="en-US" sz="1800" dirty="0">
                <a:solidFill>
                  <a:schemeClr val="tx2"/>
                </a:solidFill>
              </a:rPr>
              <a:t>landmarks</a:t>
            </a:r>
            <a:r>
              <a:rPr lang="en-US" sz="1800" dirty="0" smtClean="0">
                <a:solidFill>
                  <a:schemeClr val="tx2"/>
                </a:solidFill>
              </a:rPr>
              <a:t>.</a:t>
            </a:r>
          </a:p>
          <a:p>
            <a:pPr lvl="1"/>
            <a:r>
              <a:rPr lang="en-US" sz="1800" dirty="0">
                <a:solidFill>
                  <a:schemeClr val="tx2"/>
                </a:solidFill>
              </a:rPr>
              <a:t> Using discriminative completed LBP from three different </a:t>
            </a:r>
            <a:endParaRPr lang="en-US" sz="1800" dirty="0" smtClean="0">
              <a:solidFill>
                <a:schemeClr val="tx2"/>
              </a:solidFill>
            </a:endParaRPr>
          </a:p>
          <a:p>
            <a:pPr marL="457200" lvl="1" indent="0">
              <a:buNone/>
            </a:pPr>
            <a:r>
              <a:rPr lang="en-US" sz="1800" dirty="0" smtClean="0">
                <a:solidFill>
                  <a:schemeClr val="tx2"/>
                </a:solidFill>
              </a:rPr>
              <a:t>Orthogonal planes </a:t>
            </a:r>
            <a:r>
              <a:rPr lang="en-US" sz="1800" dirty="0">
                <a:solidFill>
                  <a:schemeClr val="tx2"/>
                </a:solidFill>
              </a:rPr>
              <a:t>(eye, cheek and lip). </a:t>
            </a:r>
          </a:p>
        </p:txBody>
      </p:sp>
      <p:pic>
        <p:nvPicPr>
          <p:cNvPr id="5" name="Picture 4"/>
          <p:cNvPicPr>
            <a:picLocks noChangeAspect="1"/>
          </p:cNvPicPr>
          <p:nvPr/>
        </p:nvPicPr>
        <p:blipFill>
          <a:blip r:embed="rId5"/>
          <a:stretch>
            <a:fillRect/>
          </a:stretch>
        </p:blipFill>
        <p:spPr>
          <a:xfrm>
            <a:off x="7747000" y="3859389"/>
            <a:ext cx="4445000" cy="2998611"/>
          </a:xfrm>
          <a:prstGeom prst="rect">
            <a:avLst/>
          </a:prstGeom>
        </p:spPr>
      </p:pic>
      <p:sp>
        <p:nvSpPr>
          <p:cNvPr id="7" name="Rectangle 6"/>
          <p:cNvSpPr/>
          <p:nvPr/>
        </p:nvSpPr>
        <p:spPr>
          <a:xfrm>
            <a:off x="9994900" y="3462514"/>
            <a:ext cx="2120900" cy="396875"/>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Posed</a:t>
            </a:r>
            <a:endParaRPr lang="en-US" dirty="0"/>
          </a:p>
        </p:txBody>
      </p:sp>
      <p:sp>
        <p:nvSpPr>
          <p:cNvPr id="8" name="Rectangle 7"/>
          <p:cNvSpPr/>
          <p:nvPr/>
        </p:nvSpPr>
        <p:spPr>
          <a:xfrm>
            <a:off x="7797800" y="3462513"/>
            <a:ext cx="2120900" cy="39687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Spontaneous</a:t>
            </a:r>
            <a:endParaRPr lang="en-US" dirty="0"/>
          </a:p>
        </p:txBody>
      </p:sp>
      <p:pic>
        <p:nvPicPr>
          <p:cNvPr id="4" name="2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6248400"/>
            <a:ext cx="609600" cy="6096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0" name="Picture 2" descr="https://upload.wikimedia.org/wikipedia/en/thumb/a/a5/Nankai_University_logo.svg/1024px-Nankai_University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38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4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71212">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B0F0"/>
                </a:solidFill>
              </a:rPr>
              <a:t>Deep Neural Network for Posed and Spontaneous Expression Recognition </a:t>
            </a:r>
          </a:p>
        </p:txBody>
      </p:sp>
      <p:sp>
        <p:nvSpPr>
          <p:cNvPr id="3" name="Content Placeholder 2"/>
          <p:cNvSpPr>
            <a:spLocks noGrp="1"/>
          </p:cNvSpPr>
          <p:nvPr>
            <p:ph idx="1"/>
          </p:nvPr>
        </p:nvSpPr>
        <p:spPr/>
        <p:txBody>
          <a:bodyPr>
            <a:normAutofit/>
          </a:bodyPr>
          <a:lstStyle/>
          <a:p>
            <a:r>
              <a:rPr lang="en-US" sz="2000" dirty="0" smtClean="0">
                <a:solidFill>
                  <a:schemeClr val="tx2"/>
                </a:solidFill>
              </a:rPr>
              <a:t>The high-level </a:t>
            </a:r>
            <a:r>
              <a:rPr lang="en-US" sz="2000" dirty="0">
                <a:solidFill>
                  <a:schemeClr val="tx2"/>
                </a:solidFill>
              </a:rPr>
              <a:t>image representations usually have less noisy </a:t>
            </a:r>
            <a:r>
              <a:rPr lang="en-US" sz="2000" dirty="0" smtClean="0">
                <a:solidFill>
                  <a:schemeClr val="tx2"/>
                </a:solidFill>
              </a:rPr>
              <a:t>information</a:t>
            </a:r>
          </a:p>
          <a:p>
            <a:pPr lvl="1"/>
            <a:r>
              <a:rPr lang="en-US" sz="2000" dirty="0" smtClean="0">
                <a:solidFill>
                  <a:schemeClr val="tx2"/>
                </a:solidFill>
              </a:rPr>
              <a:t>I </a:t>
            </a:r>
            <a:r>
              <a:rPr lang="en-US" sz="2000" dirty="0">
                <a:solidFill>
                  <a:schemeClr val="tx2"/>
                </a:solidFill>
              </a:rPr>
              <a:t>design a new kind of layer for deep convolutional neural network to represent the difference information between the </a:t>
            </a:r>
            <a:r>
              <a:rPr lang="en-US" sz="2000" dirty="0" smtClean="0">
                <a:solidFill>
                  <a:schemeClr val="tx2"/>
                </a:solidFill>
              </a:rPr>
              <a:t>onset (the early stages of an expression) </a:t>
            </a:r>
            <a:r>
              <a:rPr lang="en-US" sz="2000" dirty="0">
                <a:solidFill>
                  <a:schemeClr val="tx2"/>
                </a:solidFill>
              </a:rPr>
              <a:t>and </a:t>
            </a:r>
            <a:r>
              <a:rPr lang="en-US" sz="2000" dirty="0" smtClean="0">
                <a:solidFill>
                  <a:schemeClr val="tx2"/>
                </a:solidFill>
              </a:rPr>
              <a:t>apex (the most intense stages of an expression) </a:t>
            </a:r>
            <a:r>
              <a:rPr lang="en-US" sz="2000" dirty="0">
                <a:solidFill>
                  <a:schemeClr val="tx2"/>
                </a:solidFill>
              </a:rPr>
              <a:t>facial expression in middle and high abstraction levels</a:t>
            </a:r>
            <a:r>
              <a:rPr lang="en-US" sz="2000" dirty="0" smtClean="0">
                <a:solidFill>
                  <a:schemeClr val="tx2"/>
                </a:solidFill>
              </a:rPr>
              <a:t>.</a:t>
            </a:r>
          </a:p>
          <a:p>
            <a:r>
              <a:rPr lang="en-US" sz="2000" dirty="0">
                <a:solidFill>
                  <a:schemeClr val="tx2"/>
                </a:solidFill>
              </a:rPr>
              <a:t>I</a:t>
            </a:r>
            <a:r>
              <a:rPr lang="en-US" sz="2000" dirty="0" smtClean="0">
                <a:solidFill>
                  <a:schemeClr val="tx2"/>
                </a:solidFill>
              </a:rPr>
              <a:t>t </a:t>
            </a:r>
            <a:r>
              <a:rPr lang="en-US" sz="2000" dirty="0">
                <a:solidFill>
                  <a:schemeClr val="tx2"/>
                </a:solidFill>
              </a:rPr>
              <a:t>is still hard to model the expression </a:t>
            </a:r>
            <a:r>
              <a:rPr lang="en-US" sz="2000" b="1" dirty="0">
                <a:solidFill>
                  <a:schemeClr val="tx2"/>
                </a:solidFill>
              </a:rPr>
              <a:t>dynamics</a:t>
            </a:r>
            <a:r>
              <a:rPr lang="en-US" sz="2000" dirty="0">
                <a:solidFill>
                  <a:schemeClr val="tx2"/>
                </a:solidFill>
              </a:rPr>
              <a:t> by only using the apex and onset expression </a:t>
            </a:r>
            <a:r>
              <a:rPr lang="en-US" sz="2000" dirty="0" smtClean="0">
                <a:solidFill>
                  <a:schemeClr val="tx2"/>
                </a:solidFill>
              </a:rPr>
              <a:t>images</a:t>
            </a:r>
          </a:p>
          <a:p>
            <a:pPr lvl="1"/>
            <a:r>
              <a:rPr lang="en-US" sz="2000" dirty="0" smtClean="0">
                <a:solidFill>
                  <a:schemeClr val="tx2"/>
                </a:solidFill>
              </a:rPr>
              <a:t>I </a:t>
            </a:r>
            <a:r>
              <a:rPr lang="en-US" sz="2000" dirty="0">
                <a:solidFill>
                  <a:schemeClr val="tx2"/>
                </a:solidFill>
              </a:rPr>
              <a:t>plan to design a new framework to model the appearance, shape and </a:t>
            </a:r>
            <a:r>
              <a:rPr lang="en-US" sz="2000" b="1" dirty="0">
                <a:solidFill>
                  <a:schemeClr val="tx2"/>
                </a:solidFill>
              </a:rPr>
              <a:t>dynamics</a:t>
            </a:r>
            <a:r>
              <a:rPr lang="en-US" sz="2000" dirty="0">
                <a:solidFill>
                  <a:schemeClr val="tx2"/>
                </a:solidFill>
              </a:rPr>
              <a:t> of facial expression by using all information of videos together. </a:t>
            </a:r>
            <a:endParaRPr lang="en-US" sz="2000" dirty="0" smtClean="0">
              <a:solidFill>
                <a:schemeClr val="tx2"/>
              </a:solidFill>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5"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6" name="2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38602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8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75758">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Content</a:t>
            </a:r>
            <a:endParaRPr lang="en-US"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1"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838200" y="189706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solidFill>
                  <a:schemeClr val="tx2"/>
                </a:solidFill>
                <a:latin typeface="Century Gothic" panose="020B0502020202020204" pitchFamily="34" charset="0"/>
              </a:rPr>
              <a:t>P</a:t>
            </a:r>
            <a:r>
              <a:rPr lang="en-US" altLang="zh-CN" sz="2000" dirty="0" smtClean="0">
                <a:solidFill>
                  <a:schemeClr val="tx2"/>
                </a:solidFill>
                <a:latin typeface="Century Gothic" panose="020B0502020202020204" pitchFamily="34" charset="0"/>
              </a:rPr>
              <a:t>revious Research Projects</a:t>
            </a:r>
            <a:endParaRPr lang="en-US" sz="2000" dirty="0" smtClean="0">
              <a:solidFill>
                <a:schemeClr val="tx2"/>
              </a:solidFill>
              <a:latin typeface="Century Gothic" panose="020B0502020202020204" pitchFamily="34" charset="0"/>
            </a:endParaRPr>
          </a:p>
          <a:p>
            <a:pPr lvl="1"/>
            <a:r>
              <a:rPr lang="en-US" sz="1600" dirty="0" smtClean="0">
                <a:solidFill>
                  <a:schemeClr val="tx2"/>
                </a:solidFill>
                <a:latin typeface="Century Gothic" panose="020B0502020202020204" pitchFamily="34" charset="0"/>
              </a:rPr>
              <a:t>Knowledge powered deep learning</a:t>
            </a:r>
          </a:p>
          <a:p>
            <a:pPr lvl="2"/>
            <a:r>
              <a:rPr lang="en-US" sz="1200" dirty="0" smtClean="0">
                <a:solidFill>
                  <a:schemeClr val="tx2"/>
                </a:solidFill>
                <a:latin typeface="Century Gothic" panose="020B0502020202020204" pitchFamily="34" charset="0"/>
              </a:rPr>
              <a:t>Incorporating Knowledge into Word Representations</a:t>
            </a:r>
            <a:endParaRPr lang="en-US" dirty="0" smtClean="0">
              <a:solidFill>
                <a:schemeClr val="tx2"/>
              </a:solidFill>
              <a:latin typeface="Century Gothic" panose="020B0502020202020204" pitchFamily="34" charset="0"/>
            </a:endParaRPr>
          </a:p>
          <a:p>
            <a:pPr lvl="1"/>
            <a:r>
              <a:rPr lang="en-US" sz="1600" dirty="0" smtClean="0">
                <a:solidFill>
                  <a:schemeClr val="tx2"/>
                </a:solidFill>
                <a:latin typeface="Century Gothic" panose="020B0502020202020204" pitchFamily="34" charset="0"/>
              </a:rPr>
              <a:t>Sequential deep learning</a:t>
            </a:r>
          </a:p>
          <a:p>
            <a:pPr lvl="2"/>
            <a:r>
              <a:rPr lang="en-US" sz="1200" dirty="0" smtClean="0">
                <a:solidFill>
                  <a:schemeClr val="tx2"/>
                </a:solidFill>
                <a:latin typeface="Century Gothic" panose="020B0502020202020204" pitchFamily="34" charset="0"/>
              </a:rPr>
              <a:t>Health Status Assessment for Hard Drives</a:t>
            </a:r>
          </a:p>
          <a:p>
            <a:pPr lvl="2"/>
            <a:r>
              <a:rPr lang="en-US" sz="1200" dirty="0" smtClean="0">
                <a:solidFill>
                  <a:schemeClr val="tx2"/>
                </a:solidFill>
                <a:latin typeface="Century Gothic" panose="020B0502020202020204" pitchFamily="34" charset="0"/>
              </a:rPr>
              <a:t>Sequential Click Prediction for Sponsored Search</a:t>
            </a:r>
          </a:p>
          <a:p>
            <a:r>
              <a:rPr lang="en-US" sz="2000" dirty="0" smtClean="0">
                <a:solidFill>
                  <a:schemeClr val="tx2"/>
                </a:solidFill>
                <a:latin typeface="Century Gothic" panose="020B0502020202020204" pitchFamily="34" charset="0"/>
              </a:rPr>
              <a:t>On-going </a:t>
            </a:r>
            <a:r>
              <a:rPr lang="en-US" altLang="zh-CN" sz="2000" dirty="0" smtClean="0">
                <a:solidFill>
                  <a:schemeClr val="tx2"/>
                </a:solidFill>
                <a:latin typeface="Century Gothic" panose="020B0502020202020204" pitchFamily="34" charset="0"/>
              </a:rPr>
              <a:t>Project</a:t>
            </a:r>
            <a:endParaRPr lang="en-US" sz="2000" dirty="0" smtClean="0">
              <a:solidFill>
                <a:schemeClr val="tx2"/>
              </a:solidFill>
              <a:latin typeface="Century Gothic" panose="020B0502020202020204" pitchFamily="34" charset="0"/>
            </a:endParaRPr>
          </a:p>
          <a:p>
            <a:pPr lvl="1"/>
            <a:r>
              <a:rPr lang="en-US" sz="1600" dirty="0">
                <a:solidFill>
                  <a:schemeClr val="tx2"/>
                </a:solidFill>
                <a:latin typeface="Century Gothic" panose="020B0502020202020204" pitchFamily="34" charset="0"/>
              </a:rPr>
              <a:t>Deep Neural Network for Posed and Spontaneous Expression Recognition  </a:t>
            </a:r>
            <a:endParaRPr lang="en-US" sz="1600" dirty="0">
              <a:solidFill>
                <a:schemeClr val="tx2"/>
              </a:solidFill>
            </a:endParaRPr>
          </a:p>
          <a:p>
            <a:r>
              <a:rPr lang="en-US" sz="2000" dirty="0" smtClean="0">
                <a:solidFill>
                  <a:srgbClr val="00B0F0"/>
                </a:solidFill>
                <a:latin typeface="Century Gothic" panose="020B0502020202020204" pitchFamily="34" charset="0"/>
              </a:rPr>
              <a:t>Future Project</a:t>
            </a:r>
          </a:p>
          <a:p>
            <a:pPr lvl="1"/>
            <a:r>
              <a:rPr lang="en-US" sz="1600" dirty="0">
                <a:solidFill>
                  <a:schemeClr val="tx2"/>
                </a:solidFill>
                <a:latin typeface="Century Gothic" panose="020B0502020202020204" pitchFamily="34" charset="0"/>
              </a:rPr>
              <a:t>Deep Reinforcement </a:t>
            </a:r>
            <a:r>
              <a:rPr lang="en-US" sz="1600" dirty="0" smtClean="0">
                <a:solidFill>
                  <a:schemeClr val="tx2"/>
                </a:solidFill>
                <a:latin typeface="Century Gothic" panose="020B0502020202020204" pitchFamily="34" charset="0"/>
              </a:rPr>
              <a:t>Learning</a:t>
            </a:r>
            <a:endParaRPr lang="en-US" sz="1600" dirty="0">
              <a:solidFill>
                <a:schemeClr val="tx2"/>
              </a:solidFill>
              <a:latin typeface="Century Gothic" panose="020B0502020202020204" pitchFamily="34" charset="0"/>
            </a:endParaRPr>
          </a:p>
        </p:txBody>
      </p:sp>
      <p:pic>
        <p:nvPicPr>
          <p:cNvPr id="3" name="2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58581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72727">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Deep Reinforcement </a:t>
            </a:r>
            <a:r>
              <a:rPr lang="en-US" dirty="0" smtClean="0">
                <a:solidFill>
                  <a:srgbClr val="00B0F0"/>
                </a:solidFill>
              </a:rPr>
              <a:t>Learning</a:t>
            </a:r>
            <a:endParaRPr lang="en-US" dirty="0">
              <a:solidFill>
                <a:srgbClr val="00B0F0"/>
              </a:solidFill>
            </a:endParaRPr>
          </a:p>
        </p:txBody>
      </p:sp>
      <p:sp>
        <p:nvSpPr>
          <p:cNvPr id="3" name="Content Placeholder 2"/>
          <p:cNvSpPr>
            <a:spLocks noGrp="1"/>
          </p:cNvSpPr>
          <p:nvPr>
            <p:ph idx="1"/>
          </p:nvPr>
        </p:nvSpPr>
        <p:spPr/>
        <p:txBody>
          <a:bodyPr>
            <a:normAutofit/>
          </a:bodyPr>
          <a:lstStyle/>
          <a:p>
            <a:r>
              <a:rPr lang="en-US" sz="2400" dirty="0">
                <a:solidFill>
                  <a:schemeClr val="tx2"/>
                </a:solidFill>
              </a:rPr>
              <a:t>I plan to dive into deep reinforcement learning, a new promising area which have achieved great success recently in some AI tasks such as Atari Games and Go</a:t>
            </a:r>
            <a:r>
              <a:rPr lang="en-US" sz="2400" dirty="0" smtClean="0">
                <a:solidFill>
                  <a:schemeClr val="tx2"/>
                </a:solidFill>
              </a:rPr>
              <a:t>.</a:t>
            </a:r>
          </a:p>
          <a:p>
            <a:r>
              <a:rPr lang="en-US" sz="2400" dirty="0" smtClean="0">
                <a:solidFill>
                  <a:schemeClr val="tx2"/>
                </a:solidFill>
              </a:rPr>
              <a:t>Current </a:t>
            </a:r>
            <a:r>
              <a:rPr lang="en-US" sz="2400" dirty="0">
                <a:solidFill>
                  <a:schemeClr val="tx2"/>
                </a:solidFill>
              </a:rPr>
              <a:t>research topics about  deep reinforcement learning include: </a:t>
            </a:r>
            <a:endParaRPr lang="en-US" sz="2400" dirty="0" smtClean="0">
              <a:solidFill>
                <a:schemeClr val="tx2"/>
              </a:solidFill>
            </a:endParaRPr>
          </a:p>
          <a:p>
            <a:pPr lvl="1"/>
            <a:r>
              <a:rPr lang="en-US" sz="2000" dirty="0">
                <a:solidFill>
                  <a:schemeClr val="tx2"/>
                </a:solidFill>
              </a:rPr>
              <a:t>A</a:t>
            </a:r>
            <a:r>
              <a:rPr lang="en-US" sz="2000" dirty="0" smtClean="0">
                <a:solidFill>
                  <a:schemeClr val="tx2"/>
                </a:solidFill>
              </a:rPr>
              <a:t>ddressing </a:t>
            </a:r>
            <a:r>
              <a:rPr lang="en-US" sz="2000" dirty="0">
                <a:solidFill>
                  <a:schemeClr val="tx2"/>
                </a:solidFill>
              </a:rPr>
              <a:t>the exploration problem in large </a:t>
            </a:r>
            <a:r>
              <a:rPr lang="en-US" sz="2000" dirty="0" smtClean="0">
                <a:solidFill>
                  <a:schemeClr val="tx2"/>
                </a:solidFill>
              </a:rPr>
              <a:t>MDPs</a:t>
            </a:r>
          </a:p>
          <a:p>
            <a:pPr lvl="1"/>
            <a:r>
              <a:rPr lang="en-US" sz="2000" dirty="0" smtClean="0">
                <a:solidFill>
                  <a:schemeClr val="tx2"/>
                </a:solidFill>
              </a:rPr>
              <a:t>Large-scale </a:t>
            </a:r>
            <a:r>
              <a:rPr lang="en-US" sz="2000" dirty="0">
                <a:solidFill>
                  <a:schemeClr val="tx2"/>
                </a:solidFill>
              </a:rPr>
              <a:t>empirical </a:t>
            </a:r>
            <a:r>
              <a:rPr lang="en-US" sz="2000" dirty="0" smtClean="0">
                <a:solidFill>
                  <a:schemeClr val="tx2"/>
                </a:solidFill>
              </a:rPr>
              <a:t>evaluations</a:t>
            </a:r>
          </a:p>
          <a:p>
            <a:pPr lvl="1"/>
            <a:r>
              <a:rPr lang="en-US" sz="2000" dirty="0" smtClean="0">
                <a:solidFill>
                  <a:schemeClr val="tx2"/>
                </a:solidFill>
              </a:rPr>
              <a:t>Improving </a:t>
            </a:r>
            <a:r>
              <a:rPr lang="en-US" sz="2000" dirty="0">
                <a:solidFill>
                  <a:schemeClr val="tx2"/>
                </a:solidFill>
              </a:rPr>
              <a:t>existing value-function and policy search </a:t>
            </a:r>
            <a:r>
              <a:rPr lang="en-US" sz="2000" dirty="0" smtClean="0">
                <a:solidFill>
                  <a:schemeClr val="tx2"/>
                </a:solidFill>
              </a:rPr>
              <a:t>methods</a:t>
            </a:r>
          </a:p>
          <a:p>
            <a:pPr lvl="1"/>
            <a:r>
              <a:rPr lang="en-US" sz="2000" dirty="0">
                <a:solidFill>
                  <a:schemeClr val="tx2"/>
                </a:solidFill>
              </a:rPr>
              <a:t>A</a:t>
            </a:r>
            <a:r>
              <a:rPr lang="en-US" sz="2000" dirty="0" smtClean="0">
                <a:solidFill>
                  <a:schemeClr val="tx2"/>
                </a:solidFill>
              </a:rPr>
              <a:t>lgorithms </a:t>
            </a:r>
            <a:r>
              <a:rPr lang="en-US" sz="2000" dirty="0">
                <a:solidFill>
                  <a:schemeClr val="tx2"/>
                </a:solidFill>
              </a:rPr>
              <a:t>that work well with large (or continuous) action spaces</a:t>
            </a:r>
            <a:endParaRPr lang="en-US" sz="2000" dirty="0" smtClean="0">
              <a:solidFill>
                <a:schemeClr val="tx2"/>
              </a:solidFill>
            </a:endParaRPr>
          </a:p>
          <a:p>
            <a:pPr lvl="1"/>
            <a:r>
              <a:rPr lang="en-US" sz="2000" dirty="0" smtClean="0">
                <a:solidFill>
                  <a:schemeClr val="tx2"/>
                </a:solidFill>
              </a:rPr>
              <a:t>Efficient </a:t>
            </a:r>
            <a:r>
              <a:rPr lang="en-US" sz="2000" dirty="0">
                <a:solidFill>
                  <a:schemeClr val="tx2"/>
                </a:solidFill>
              </a:rPr>
              <a:t>sample-based planning</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5"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6" name="2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41132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61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Conclusions</a:t>
            </a:r>
            <a:endParaRPr lang="en-US" dirty="0"/>
          </a:p>
        </p:txBody>
      </p:sp>
      <p:sp>
        <p:nvSpPr>
          <p:cNvPr id="3" name="Content Placeholder 2"/>
          <p:cNvSpPr>
            <a:spLocks noGrp="1"/>
          </p:cNvSpPr>
          <p:nvPr>
            <p:ph idx="1"/>
          </p:nvPr>
        </p:nvSpPr>
        <p:spPr/>
        <p:txBody>
          <a:bodyPr/>
          <a:lstStyle/>
          <a:p>
            <a:r>
              <a:rPr lang="en-US" sz="2000" dirty="0" smtClean="0">
                <a:solidFill>
                  <a:schemeClr val="tx2"/>
                </a:solidFill>
                <a:latin typeface="Century Gothic" panose="020B0502020202020204" pitchFamily="34" charset="0"/>
              </a:rPr>
              <a:t>Research</a:t>
            </a:r>
          </a:p>
          <a:p>
            <a:pPr lvl="1"/>
            <a:r>
              <a:rPr lang="en-US" sz="1600" dirty="0" smtClean="0">
                <a:solidFill>
                  <a:schemeClr val="tx2"/>
                </a:solidFill>
                <a:latin typeface="Century Gothic" panose="020B0502020202020204" pitchFamily="34" charset="0"/>
              </a:rPr>
              <a:t>Knowledge powered deep learning</a:t>
            </a:r>
          </a:p>
          <a:p>
            <a:pPr lvl="1"/>
            <a:r>
              <a:rPr lang="en-US" sz="1600" dirty="0" smtClean="0">
                <a:solidFill>
                  <a:schemeClr val="tx2"/>
                </a:solidFill>
                <a:latin typeface="Century Gothic" panose="020B0502020202020204" pitchFamily="34" charset="0"/>
              </a:rPr>
              <a:t>Sequential deep learning</a:t>
            </a:r>
          </a:p>
          <a:p>
            <a:pPr lvl="1"/>
            <a:r>
              <a:rPr lang="en-US" sz="1600" dirty="0" smtClean="0">
                <a:solidFill>
                  <a:schemeClr val="tx2"/>
                </a:solidFill>
                <a:latin typeface="Century Gothic" panose="020B0502020202020204" pitchFamily="34" charset="0"/>
              </a:rPr>
              <a:t>Representation learning</a:t>
            </a:r>
          </a:p>
          <a:p>
            <a:pPr lvl="1"/>
            <a:r>
              <a:rPr lang="en-US" sz="1600" dirty="0" smtClean="0">
                <a:solidFill>
                  <a:schemeClr val="tx2"/>
                </a:solidFill>
                <a:latin typeface="Century Gothic" panose="020B0502020202020204" pitchFamily="34" charset="0"/>
              </a:rPr>
              <a:t>Deep reinforcement learning</a:t>
            </a:r>
          </a:p>
          <a:p>
            <a:pPr marL="457200" lvl="1" indent="0">
              <a:buNone/>
            </a:pPr>
            <a:endParaRPr lang="en-US" sz="1600" dirty="0" smtClean="0">
              <a:solidFill>
                <a:schemeClr val="tx2"/>
              </a:solidFill>
              <a:latin typeface="Century Gothic" panose="020B0502020202020204" pitchFamily="34" charset="0"/>
            </a:endParaRPr>
          </a:p>
          <a:p>
            <a:r>
              <a:rPr lang="en-US" sz="2000" dirty="0" smtClean="0">
                <a:solidFill>
                  <a:schemeClr val="accent1"/>
                </a:solidFill>
                <a:latin typeface="Century Gothic" panose="020B0502020202020204" pitchFamily="34" charset="0"/>
              </a:rPr>
              <a:t>Applications</a:t>
            </a:r>
          </a:p>
          <a:p>
            <a:pPr lvl="1"/>
            <a:r>
              <a:rPr lang="en-US" sz="1600" dirty="0" smtClean="0">
                <a:solidFill>
                  <a:schemeClr val="tx2"/>
                </a:solidFill>
                <a:latin typeface="Century Gothic" panose="020B0502020202020204" pitchFamily="34" charset="0"/>
              </a:rPr>
              <a:t>Distributed word representations</a:t>
            </a:r>
          </a:p>
          <a:p>
            <a:pPr lvl="1"/>
            <a:r>
              <a:rPr lang="en-US" sz="1600" dirty="0" smtClean="0">
                <a:solidFill>
                  <a:schemeClr val="tx2"/>
                </a:solidFill>
                <a:latin typeface="Century Gothic" panose="020B0502020202020204" pitchFamily="34" charset="0"/>
              </a:rPr>
              <a:t>Hard disk failure/health status prediction</a:t>
            </a:r>
          </a:p>
          <a:p>
            <a:pPr lvl="1"/>
            <a:r>
              <a:rPr lang="en-US" sz="1600" dirty="0" smtClean="0">
                <a:solidFill>
                  <a:schemeClr val="tx2"/>
                </a:solidFill>
                <a:latin typeface="Century Gothic" panose="020B0502020202020204" pitchFamily="34" charset="0"/>
              </a:rPr>
              <a:t>Click prediction for sponsored search</a:t>
            </a:r>
          </a:p>
          <a:p>
            <a:pPr lvl="1"/>
            <a:r>
              <a:rPr lang="en-US" sz="1600" dirty="0" smtClean="0">
                <a:solidFill>
                  <a:schemeClr val="tx2"/>
                </a:solidFill>
                <a:latin typeface="Century Gothic" panose="020B0502020202020204" pitchFamily="34" charset="0"/>
              </a:rPr>
              <a:t>Posed and spontaneous expression recognition</a:t>
            </a:r>
            <a:endParaRPr lang="en-US" dirty="0">
              <a:solidFill>
                <a:schemeClr val="tx2"/>
              </a:solidFill>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4" name="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09263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3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mtClean="0">
                <a:solidFill>
                  <a:srgbClr val="00B0F0"/>
                </a:solidFill>
              </a:rPr>
              <a:t>Thanks!</a:t>
            </a:r>
            <a:endParaRPr lang="en-US" dirty="0">
              <a:solidFill>
                <a:srgbClr val="00B0F0"/>
              </a:solidFill>
            </a:endParaRPr>
          </a:p>
        </p:txBody>
      </p:sp>
      <p:sp>
        <p:nvSpPr>
          <p:cNvPr id="5" name="Subtitle 4"/>
          <p:cNvSpPr>
            <a:spLocks noGrp="1"/>
          </p:cNvSpPr>
          <p:nvPr>
            <p:ph type="subTitle" idx="1"/>
          </p:nvPr>
        </p:nvSpPr>
        <p:spPr/>
        <p:txBody>
          <a:bodyPr/>
          <a:lstStyle/>
          <a:p>
            <a:endParaRPr lang="en-US" dirty="0"/>
          </a:p>
        </p:txBody>
      </p:sp>
      <p:sp>
        <p:nvSpPr>
          <p:cNvPr id="2" name="TextBox 1"/>
          <p:cNvSpPr txBox="1"/>
          <p:nvPr/>
        </p:nvSpPr>
        <p:spPr>
          <a:xfrm>
            <a:off x="5638800" y="2971800"/>
            <a:ext cx="65" cy="276999"/>
          </a:xfrm>
          <a:prstGeom prst="rect">
            <a:avLst/>
          </a:prstGeom>
          <a:noFill/>
        </p:spPr>
        <p:txBody>
          <a:bodyPr wrap="none" lIns="0" tIns="0" rIns="0" bIns="0" rtlCol="0">
            <a:spAutoFit/>
          </a:bodyPr>
          <a:lstStyle/>
          <a:p>
            <a:endParaRPr lang="en-US" dirty="0"/>
          </a:p>
        </p:txBody>
      </p:sp>
      <p:pic>
        <p:nvPicPr>
          <p:cNvPr id="3" name="新录音 16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4766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4545">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Content</a:t>
            </a:r>
            <a:endParaRPr lang="en-US" dirty="0"/>
          </a:p>
        </p:txBody>
      </p:sp>
      <p:sp>
        <p:nvSpPr>
          <p:cNvPr id="3" name="Content Placeholder 2"/>
          <p:cNvSpPr>
            <a:spLocks noGrp="1"/>
          </p:cNvSpPr>
          <p:nvPr>
            <p:ph idx="1"/>
          </p:nvPr>
        </p:nvSpPr>
        <p:spPr/>
        <p:txBody>
          <a:bodyPr/>
          <a:lstStyle/>
          <a:p>
            <a:r>
              <a:rPr lang="en-US" sz="2000" dirty="0" smtClean="0">
                <a:solidFill>
                  <a:schemeClr val="tx2"/>
                </a:solidFill>
                <a:latin typeface="Century Gothic" panose="020B0502020202020204" pitchFamily="34" charset="0"/>
              </a:rPr>
              <a:t>P</a:t>
            </a:r>
            <a:r>
              <a:rPr lang="en-US" altLang="zh-CN" sz="2000" dirty="0" smtClean="0">
                <a:solidFill>
                  <a:schemeClr val="tx2"/>
                </a:solidFill>
                <a:latin typeface="Century Gothic" panose="020B0502020202020204" pitchFamily="34" charset="0"/>
              </a:rPr>
              <a:t>revious Research Projects</a:t>
            </a:r>
            <a:endParaRPr lang="en-US" sz="2000" dirty="0" smtClean="0">
              <a:solidFill>
                <a:schemeClr val="tx2"/>
              </a:solidFill>
              <a:latin typeface="Century Gothic" panose="020B0502020202020204" pitchFamily="34" charset="0"/>
            </a:endParaRPr>
          </a:p>
          <a:p>
            <a:pPr lvl="1"/>
            <a:r>
              <a:rPr lang="en-US" sz="1600" dirty="0" smtClean="0">
                <a:solidFill>
                  <a:schemeClr val="tx2"/>
                </a:solidFill>
                <a:latin typeface="Century Gothic" panose="020B0502020202020204" pitchFamily="34" charset="0"/>
              </a:rPr>
              <a:t>Knowledge </a:t>
            </a:r>
            <a:r>
              <a:rPr lang="en-US" sz="1600" dirty="0">
                <a:solidFill>
                  <a:schemeClr val="tx2"/>
                </a:solidFill>
                <a:latin typeface="Century Gothic" panose="020B0502020202020204" pitchFamily="34" charset="0"/>
              </a:rPr>
              <a:t>powered deep learning</a:t>
            </a:r>
          </a:p>
          <a:p>
            <a:pPr lvl="2"/>
            <a:r>
              <a:rPr lang="en-US" sz="1200" dirty="0" smtClean="0">
                <a:solidFill>
                  <a:srgbClr val="00B0F0"/>
                </a:solidFill>
                <a:latin typeface="Century Gothic" panose="020B0502020202020204" pitchFamily="34" charset="0"/>
              </a:rPr>
              <a:t>Incorporating Knowledge </a:t>
            </a:r>
            <a:r>
              <a:rPr lang="en-US" sz="1200" dirty="0">
                <a:solidFill>
                  <a:srgbClr val="00B0F0"/>
                </a:solidFill>
                <a:latin typeface="Century Gothic" panose="020B0502020202020204" pitchFamily="34" charset="0"/>
              </a:rPr>
              <a:t>into Word </a:t>
            </a:r>
            <a:r>
              <a:rPr lang="en-US" sz="1200" dirty="0" smtClean="0">
                <a:solidFill>
                  <a:srgbClr val="00B0F0"/>
                </a:solidFill>
                <a:latin typeface="Century Gothic" panose="020B0502020202020204" pitchFamily="34" charset="0"/>
              </a:rPr>
              <a:t>Representations</a:t>
            </a:r>
            <a:endParaRPr lang="en-US" sz="2000" dirty="0" smtClean="0">
              <a:solidFill>
                <a:schemeClr val="tx2"/>
              </a:solidFill>
              <a:latin typeface="Century Gothic" panose="020B0502020202020204" pitchFamily="34" charset="0"/>
            </a:endParaRPr>
          </a:p>
          <a:p>
            <a:pPr lvl="1"/>
            <a:r>
              <a:rPr lang="en-US" sz="1600" dirty="0">
                <a:solidFill>
                  <a:schemeClr val="tx2"/>
                </a:solidFill>
                <a:latin typeface="Century Gothic" panose="020B0502020202020204" pitchFamily="34" charset="0"/>
              </a:rPr>
              <a:t>Sequential deep learning</a:t>
            </a:r>
          </a:p>
          <a:p>
            <a:pPr lvl="2"/>
            <a:r>
              <a:rPr lang="en-US" sz="1200" dirty="0" smtClean="0">
                <a:solidFill>
                  <a:schemeClr val="tx2"/>
                </a:solidFill>
                <a:latin typeface="Century Gothic" panose="020B0502020202020204" pitchFamily="34" charset="0"/>
              </a:rPr>
              <a:t>Health </a:t>
            </a:r>
            <a:r>
              <a:rPr lang="en-US" sz="1200" dirty="0">
                <a:solidFill>
                  <a:schemeClr val="tx2"/>
                </a:solidFill>
                <a:latin typeface="Century Gothic" panose="020B0502020202020204" pitchFamily="34" charset="0"/>
              </a:rPr>
              <a:t>Status Assessment </a:t>
            </a:r>
            <a:r>
              <a:rPr lang="en-US" sz="1200" dirty="0" smtClean="0">
                <a:solidFill>
                  <a:schemeClr val="tx2"/>
                </a:solidFill>
                <a:latin typeface="Century Gothic" panose="020B0502020202020204" pitchFamily="34" charset="0"/>
              </a:rPr>
              <a:t>for </a:t>
            </a:r>
            <a:r>
              <a:rPr lang="en-US" sz="1200" dirty="0">
                <a:solidFill>
                  <a:schemeClr val="tx2"/>
                </a:solidFill>
                <a:latin typeface="Century Gothic" panose="020B0502020202020204" pitchFamily="34" charset="0"/>
              </a:rPr>
              <a:t>Hard </a:t>
            </a:r>
            <a:r>
              <a:rPr lang="en-US" sz="1200" dirty="0" smtClean="0">
                <a:solidFill>
                  <a:schemeClr val="tx2"/>
                </a:solidFill>
                <a:latin typeface="Century Gothic" panose="020B0502020202020204" pitchFamily="34" charset="0"/>
              </a:rPr>
              <a:t>Drives</a:t>
            </a:r>
            <a:endParaRPr lang="en-US" sz="1200" dirty="0">
              <a:solidFill>
                <a:schemeClr val="tx2"/>
              </a:solidFill>
              <a:latin typeface="Century Gothic" panose="020B0502020202020204" pitchFamily="34" charset="0"/>
            </a:endParaRPr>
          </a:p>
          <a:p>
            <a:pPr lvl="2"/>
            <a:r>
              <a:rPr lang="en-US" sz="1200" dirty="0">
                <a:solidFill>
                  <a:schemeClr val="tx2"/>
                </a:solidFill>
                <a:latin typeface="Century Gothic" panose="020B0502020202020204" pitchFamily="34" charset="0"/>
              </a:rPr>
              <a:t>Sequential Click Prediction for Sponsored </a:t>
            </a:r>
            <a:r>
              <a:rPr lang="en-US" sz="1200" dirty="0" smtClean="0">
                <a:solidFill>
                  <a:schemeClr val="tx2"/>
                </a:solidFill>
                <a:latin typeface="Century Gothic" panose="020B0502020202020204" pitchFamily="34" charset="0"/>
              </a:rPr>
              <a:t>Search</a:t>
            </a:r>
          </a:p>
          <a:p>
            <a:r>
              <a:rPr lang="en-US" sz="2000" dirty="0" smtClean="0">
                <a:solidFill>
                  <a:schemeClr val="tx2"/>
                </a:solidFill>
                <a:latin typeface="Century Gothic" panose="020B0502020202020204" pitchFamily="34" charset="0"/>
              </a:rPr>
              <a:t>On-going </a:t>
            </a:r>
            <a:r>
              <a:rPr lang="en-US" altLang="zh-CN" sz="2000" dirty="0" smtClean="0">
                <a:solidFill>
                  <a:schemeClr val="tx2"/>
                </a:solidFill>
                <a:latin typeface="Century Gothic" panose="020B0502020202020204" pitchFamily="34" charset="0"/>
              </a:rPr>
              <a:t>Project</a:t>
            </a:r>
            <a:endParaRPr lang="en-US" sz="2000" dirty="0">
              <a:solidFill>
                <a:schemeClr val="tx2"/>
              </a:solidFill>
              <a:latin typeface="Century Gothic" panose="020B0502020202020204" pitchFamily="34" charset="0"/>
            </a:endParaRPr>
          </a:p>
          <a:p>
            <a:pPr lvl="1"/>
            <a:r>
              <a:rPr lang="en-US" sz="1600" dirty="0">
                <a:solidFill>
                  <a:schemeClr val="tx2"/>
                </a:solidFill>
                <a:latin typeface="Century Gothic" panose="020B0502020202020204" pitchFamily="34" charset="0"/>
              </a:rPr>
              <a:t>Deep Neural Network for Posed and Spontaneous Expression Recognition  </a:t>
            </a:r>
            <a:endParaRPr lang="en-US" sz="1600" dirty="0">
              <a:solidFill>
                <a:schemeClr val="tx2"/>
              </a:solidFill>
            </a:endParaRPr>
          </a:p>
          <a:p>
            <a:r>
              <a:rPr lang="en-US" sz="2000" dirty="0" smtClean="0">
                <a:solidFill>
                  <a:schemeClr val="tx2"/>
                </a:solidFill>
                <a:latin typeface="Century Gothic" panose="020B0502020202020204" pitchFamily="34" charset="0"/>
              </a:rPr>
              <a:t>Future Project</a:t>
            </a:r>
          </a:p>
          <a:p>
            <a:pPr lvl="1"/>
            <a:r>
              <a:rPr lang="en-US" sz="1600" dirty="0">
                <a:solidFill>
                  <a:schemeClr val="tx2"/>
                </a:solidFill>
                <a:latin typeface="Century Gothic" panose="020B0502020202020204" pitchFamily="34" charset="0"/>
              </a:rPr>
              <a:t>Deep Reinforcement Learning</a:t>
            </a:r>
          </a:p>
          <a:p>
            <a:pPr marL="457200" lvl="1" indent="0">
              <a:buNone/>
            </a:pPr>
            <a:endParaRPr lang="en-US" sz="1600" dirty="0">
              <a:solidFill>
                <a:schemeClr val="tx2"/>
              </a:solidFill>
              <a:latin typeface="Century Gothic" panose="020B0502020202020204" pitchFamily="34" charset="0"/>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4" name="新录音 14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11895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3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B0F0"/>
                </a:solidFill>
              </a:rPr>
              <a:t>Word Embedding</a:t>
            </a:r>
            <a:endParaRPr lang="en-US" dirty="0">
              <a:solidFill>
                <a:srgbClr val="00B0F0"/>
              </a:solidFill>
            </a:endParaRPr>
          </a:p>
        </p:txBody>
      </p:sp>
      <p:sp>
        <p:nvSpPr>
          <p:cNvPr id="4" name="Rounded Rectangle 3"/>
          <p:cNvSpPr/>
          <p:nvPr/>
        </p:nvSpPr>
        <p:spPr>
          <a:xfrm>
            <a:off x="7524142" y="2295431"/>
            <a:ext cx="3972556" cy="3896591"/>
          </a:xfrm>
          <a:prstGeom prst="roundRect">
            <a:avLst>
              <a:gd name="adj" fmla="val 9467"/>
            </a:avLst>
          </a:prstGeom>
          <a:ln w="19050">
            <a:solidFill>
              <a:schemeClr val="tx1"/>
            </a:solidFill>
            <a:prstDash val="sysDot"/>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5" name="Rounded Rectangle 4"/>
          <p:cNvSpPr/>
          <p:nvPr/>
        </p:nvSpPr>
        <p:spPr>
          <a:xfrm>
            <a:off x="832177" y="2295431"/>
            <a:ext cx="3972556" cy="3896591"/>
          </a:xfrm>
          <a:prstGeom prst="roundRect">
            <a:avLst>
              <a:gd name="adj" fmla="val 9467"/>
            </a:avLst>
          </a:prstGeom>
          <a:ln w="19050">
            <a:solidFill>
              <a:schemeClr val="tx1"/>
            </a:solidFill>
            <a:prstDash val="sysDot"/>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6" name="TextBox 5"/>
          <p:cNvSpPr txBox="1"/>
          <p:nvPr/>
        </p:nvSpPr>
        <p:spPr>
          <a:xfrm>
            <a:off x="875737" y="1717960"/>
            <a:ext cx="4344372" cy="461665"/>
          </a:xfrm>
          <a:prstGeom prst="rect">
            <a:avLst/>
          </a:prstGeom>
          <a:noFill/>
        </p:spPr>
        <p:txBody>
          <a:bodyPr wrap="square" rtlCol="0">
            <a:spAutoFit/>
          </a:bodyPr>
          <a:lstStyle/>
          <a:p>
            <a:r>
              <a:rPr lang="en-US" sz="2400" dirty="0" smtClean="0">
                <a:latin typeface="Segoe UI" panose="020B0502040204020203" pitchFamily="34" charset="0"/>
                <a:cs typeface="Segoe UI" panose="020B0502040204020203" pitchFamily="34" charset="0"/>
              </a:rPr>
              <a:t>Native Discrete Representation</a:t>
            </a:r>
            <a:endParaRPr lang="en-US" sz="2400" dirty="0">
              <a:latin typeface="Segoe UI" panose="020B0502040204020203" pitchFamily="34" charset="0"/>
              <a:cs typeface="Segoe UI" panose="020B0502040204020203" pitchFamily="34" charset="0"/>
            </a:endParaRPr>
          </a:p>
        </p:txBody>
      </p:sp>
      <p:sp>
        <p:nvSpPr>
          <p:cNvPr id="7" name="Rectangle 6"/>
          <p:cNvSpPr/>
          <p:nvPr/>
        </p:nvSpPr>
        <p:spPr>
          <a:xfrm>
            <a:off x="937868" y="2433719"/>
            <a:ext cx="3298891" cy="369332"/>
          </a:xfrm>
          <a:prstGeom prst="rect">
            <a:avLst/>
          </a:prstGeom>
        </p:spPr>
        <p:txBody>
          <a:bodyPr wrap="square">
            <a:spAutoFit/>
          </a:bodyPr>
          <a:lstStyle/>
          <a:p>
            <a:pPr lvl="1"/>
            <a:r>
              <a:rPr lang="en-US" b="1" dirty="0" smtClean="0">
                <a:latin typeface="Segoe UI" panose="020B0502040204020203" pitchFamily="34" charset="0"/>
                <a:cs typeface="Segoe UI" panose="020B0502040204020203" pitchFamily="34" charset="0"/>
              </a:rPr>
              <a:t>Word</a:t>
            </a:r>
            <a:r>
              <a:rPr lang="en-US" dirty="0" smtClean="0">
                <a:latin typeface="Segoe UI" panose="020B0502040204020203" pitchFamily="34" charset="0"/>
                <a:cs typeface="Segoe UI" panose="020B0502040204020203" pitchFamily="34" charset="0"/>
              </a:rPr>
              <a:t>: 1-of-v vector</a:t>
            </a:r>
            <a:endParaRPr lang="en-US" dirty="0">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8" name="TextBox 7"/>
              <p:cNvSpPr txBox="1"/>
              <p:nvPr/>
            </p:nvSpPr>
            <p:spPr>
              <a:xfrm>
                <a:off x="985695" y="3071413"/>
                <a:ext cx="3724889"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altLang="zh-CN" sz="1200" i="1">
                              <a:latin typeface="Cambria Math" panose="02040503050406030204" pitchFamily="18" charset="0"/>
                            </a:rPr>
                          </m:ctrlPr>
                        </m:dPr>
                        <m:e>
                          <m:r>
                            <a:rPr lang="en-US" altLang="zh-CN" sz="1200" i="1">
                              <a:latin typeface="Cambria Math" panose="02040503050406030204" pitchFamily="18" charset="0"/>
                            </a:rPr>
                            <m:t>0,  0,  …,          1,         …,   0,  0</m:t>
                          </m:r>
                        </m:e>
                      </m:d>
                    </m:oMath>
                  </m:oMathPara>
                </a14:m>
                <a:endParaRPr lang="zh-CN" altLang="en-US" sz="1200" dirty="0">
                  <a:latin typeface="Segoe UI" panose="020B0502040204020203" pitchFamily="34" charset="0"/>
                  <a:cs typeface="Segoe UI" panose="020B0502040204020203"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85695" y="3071413"/>
                <a:ext cx="3724889" cy="276999"/>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58237" y="2794415"/>
                <a:ext cx="4044146"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1200" i="1" smtClean="0">
                              <a:solidFill>
                                <a:srgbClr val="0070C0"/>
                              </a:solidFill>
                              <a:latin typeface="Cambria Math" panose="02040503050406030204" pitchFamily="18" charset="0"/>
                            </a:rPr>
                          </m:ctrlPr>
                        </m:sSubPr>
                        <m:e>
                          <m:r>
                            <a:rPr lang="en-US" altLang="zh-CN" sz="1200" i="1">
                              <a:solidFill>
                                <a:srgbClr val="0070C0"/>
                              </a:solidFill>
                              <a:latin typeface="Cambria Math" panose="02040503050406030204" pitchFamily="18" charset="0"/>
                            </a:rPr>
                            <m:t>{</m:t>
                          </m:r>
                          <m:r>
                            <a:rPr lang="en-US" altLang="zh-CN" sz="1200" i="1">
                              <a:solidFill>
                                <a:srgbClr val="0070C0"/>
                              </a:solidFill>
                              <a:latin typeface="Cambria Math" panose="02040503050406030204" pitchFamily="18" charset="0"/>
                            </a:rPr>
                            <m:t>𝑤</m:t>
                          </m:r>
                        </m:e>
                        <m:sub>
                          <m:r>
                            <a:rPr lang="en-US" altLang="zh-CN" sz="1200" i="1">
                              <a:solidFill>
                                <a:srgbClr val="0070C0"/>
                              </a:solidFill>
                              <a:latin typeface="Cambria Math" panose="02040503050406030204" pitchFamily="18" charset="0"/>
                            </a:rPr>
                            <m:t>1</m:t>
                          </m:r>
                        </m:sub>
                      </m:sSub>
                      <m:r>
                        <a:rPr lang="en-US" altLang="zh-CN" sz="1200" i="1">
                          <a:solidFill>
                            <a:srgbClr val="0070C0"/>
                          </a:solidFill>
                          <a:latin typeface="Cambria Math" panose="02040503050406030204" pitchFamily="18" charset="0"/>
                        </a:rPr>
                        <m:t>, </m:t>
                      </m:r>
                      <m:sSub>
                        <m:sSubPr>
                          <m:ctrlPr>
                            <a:rPr lang="en-US" altLang="zh-CN" sz="1200" i="1">
                              <a:solidFill>
                                <a:srgbClr val="0070C0"/>
                              </a:solidFill>
                              <a:latin typeface="Cambria Math" panose="02040503050406030204" pitchFamily="18" charset="0"/>
                            </a:rPr>
                          </m:ctrlPr>
                        </m:sSubPr>
                        <m:e>
                          <m:r>
                            <a:rPr lang="en-US" altLang="zh-CN" sz="1200" i="1">
                              <a:solidFill>
                                <a:srgbClr val="0070C0"/>
                              </a:solidFill>
                              <a:latin typeface="Cambria Math" panose="02040503050406030204" pitchFamily="18" charset="0"/>
                            </a:rPr>
                            <m:t>    </m:t>
                          </m:r>
                          <m:r>
                            <a:rPr lang="en-US" altLang="zh-CN" sz="1200" i="1">
                              <a:solidFill>
                                <a:srgbClr val="0070C0"/>
                              </a:solidFill>
                              <a:latin typeface="Cambria Math" panose="02040503050406030204" pitchFamily="18" charset="0"/>
                            </a:rPr>
                            <m:t>𝑤</m:t>
                          </m:r>
                        </m:e>
                        <m:sub>
                          <m:r>
                            <a:rPr lang="en-US" altLang="zh-CN" sz="1200" i="1">
                              <a:solidFill>
                                <a:srgbClr val="0070C0"/>
                              </a:solidFill>
                              <a:latin typeface="Cambria Math" panose="02040503050406030204" pitchFamily="18" charset="0"/>
                            </a:rPr>
                            <m:t>2</m:t>
                          </m:r>
                        </m:sub>
                      </m:sSub>
                      <m:r>
                        <a:rPr lang="en-US" altLang="zh-CN" sz="1200" i="1">
                          <a:solidFill>
                            <a:srgbClr val="0070C0"/>
                          </a:solidFill>
                          <a:latin typeface="Cambria Math" panose="02040503050406030204" pitchFamily="18" charset="0"/>
                        </a:rPr>
                        <m:t>,  …,  </m:t>
                      </m:r>
                      <m:r>
                        <a:rPr lang="en-US" altLang="zh-CN" sz="1200" b="0" i="1" smtClean="0">
                          <a:solidFill>
                            <a:srgbClr val="0070C0"/>
                          </a:solidFill>
                          <a:latin typeface="Cambria Math" panose="02040503050406030204" pitchFamily="18" charset="0"/>
                        </a:rPr>
                        <m:t>        </m:t>
                      </m:r>
                      <m:sSub>
                        <m:sSubPr>
                          <m:ctrlPr>
                            <a:rPr lang="en-US" altLang="zh-CN" sz="1200" b="0" i="1" smtClean="0">
                              <a:solidFill>
                                <a:srgbClr val="0070C0"/>
                              </a:solidFill>
                              <a:latin typeface="Cambria Math" panose="02040503050406030204" pitchFamily="18" charset="0"/>
                            </a:rPr>
                          </m:ctrlPr>
                        </m:sSubPr>
                        <m:e>
                          <m:r>
                            <a:rPr lang="en-US" altLang="zh-CN" sz="1200" b="0" i="1" smtClean="0">
                              <a:solidFill>
                                <a:srgbClr val="0070C0"/>
                              </a:solidFill>
                              <a:latin typeface="Cambria Math" panose="02040503050406030204" pitchFamily="18" charset="0"/>
                            </a:rPr>
                            <m:t>𝑤</m:t>
                          </m:r>
                        </m:e>
                        <m:sub>
                          <m:r>
                            <a:rPr lang="en-US" altLang="zh-CN" sz="1200" b="0" i="1" smtClean="0">
                              <a:solidFill>
                                <a:srgbClr val="0070C0"/>
                              </a:solidFill>
                              <a:latin typeface="Cambria Math" panose="02040503050406030204" pitchFamily="18" charset="0"/>
                            </a:rPr>
                            <m:t>𝑖</m:t>
                          </m:r>
                        </m:sub>
                      </m:sSub>
                      <m:r>
                        <a:rPr lang="en-US" altLang="zh-CN" sz="1200" i="1">
                          <a:solidFill>
                            <a:srgbClr val="0070C0"/>
                          </a:solidFill>
                          <a:latin typeface="Cambria Math" panose="02040503050406030204" pitchFamily="18" charset="0"/>
                        </a:rPr>
                        <m:t>,  </m:t>
                      </m:r>
                      <m:r>
                        <a:rPr lang="en-US" altLang="zh-CN" sz="1200" b="0" i="1" smtClean="0">
                          <a:solidFill>
                            <a:srgbClr val="0070C0"/>
                          </a:solidFill>
                          <a:latin typeface="Cambria Math" panose="02040503050406030204" pitchFamily="18" charset="0"/>
                        </a:rPr>
                        <m:t>      </m:t>
                      </m:r>
                      <m:r>
                        <a:rPr lang="en-US" altLang="zh-CN" sz="1200" i="1">
                          <a:solidFill>
                            <a:srgbClr val="0070C0"/>
                          </a:solidFill>
                          <a:latin typeface="Cambria Math" panose="02040503050406030204" pitchFamily="18" charset="0"/>
                        </a:rPr>
                        <m:t>…, </m:t>
                      </m:r>
                      <m:sSub>
                        <m:sSubPr>
                          <m:ctrlPr>
                            <a:rPr lang="en-US" altLang="zh-CN" sz="1200" i="1">
                              <a:solidFill>
                                <a:srgbClr val="0070C0"/>
                              </a:solidFill>
                              <a:latin typeface="Cambria Math" panose="02040503050406030204" pitchFamily="18" charset="0"/>
                            </a:rPr>
                          </m:ctrlPr>
                        </m:sSubPr>
                        <m:e>
                          <m:r>
                            <a:rPr lang="en-US" altLang="zh-CN" sz="1200" b="0" i="1">
                              <a:solidFill>
                                <a:srgbClr val="0070C0"/>
                              </a:solidFill>
                              <a:latin typeface="Cambria Math" panose="02040503050406030204" pitchFamily="18" charset="0"/>
                            </a:rPr>
                            <m:t>     </m:t>
                          </m:r>
                          <m:r>
                            <a:rPr lang="en-US" altLang="zh-CN" sz="1200" i="1" smtClean="0">
                              <a:solidFill>
                                <a:srgbClr val="0070C0"/>
                              </a:solidFill>
                              <a:latin typeface="Cambria Math" panose="02040503050406030204" pitchFamily="18" charset="0"/>
                            </a:rPr>
                            <m:t> </m:t>
                          </m:r>
                          <m:r>
                            <a:rPr lang="en-US" altLang="zh-CN" sz="1200" i="1" smtClean="0">
                              <a:solidFill>
                                <a:srgbClr val="0070C0"/>
                              </a:solidFill>
                              <a:latin typeface="Cambria Math" panose="02040503050406030204" pitchFamily="18" charset="0"/>
                            </a:rPr>
                            <m:t>𝑤</m:t>
                          </m:r>
                        </m:e>
                        <m:sub>
                          <m:r>
                            <a:rPr lang="en-US" altLang="zh-CN" sz="1200" b="0" i="1" smtClean="0">
                              <a:solidFill>
                                <a:srgbClr val="0070C0"/>
                              </a:solidFill>
                              <a:latin typeface="Cambria Math" panose="02040503050406030204" pitchFamily="18" charset="0"/>
                            </a:rPr>
                            <m:t>𝑉</m:t>
                          </m:r>
                          <m:r>
                            <a:rPr lang="en-US" altLang="zh-CN" sz="1200" i="1">
                              <a:solidFill>
                                <a:srgbClr val="0070C0"/>
                              </a:solidFill>
                              <a:latin typeface="Cambria Math" panose="02040503050406030204" pitchFamily="18" charset="0"/>
                            </a:rPr>
                            <m:t>−1</m:t>
                          </m:r>
                        </m:sub>
                      </m:sSub>
                      <m:r>
                        <a:rPr lang="en-US" altLang="zh-CN" sz="1200" i="1">
                          <a:solidFill>
                            <a:srgbClr val="0070C0"/>
                          </a:solidFill>
                          <a:latin typeface="Cambria Math" panose="02040503050406030204" pitchFamily="18" charset="0"/>
                        </a:rPr>
                        <m:t>,</m:t>
                      </m:r>
                      <m:sSub>
                        <m:sSubPr>
                          <m:ctrlPr>
                            <a:rPr lang="en-US" altLang="zh-CN" sz="1200" i="1">
                              <a:solidFill>
                                <a:srgbClr val="0070C0"/>
                              </a:solidFill>
                              <a:latin typeface="Cambria Math" panose="02040503050406030204" pitchFamily="18" charset="0"/>
                            </a:rPr>
                          </m:ctrlPr>
                        </m:sSubPr>
                        <m:e>
                          <m:r>
                            <a:rPr lang="en-US" altLang="zh-CN" sz="1200" i="1">
                              <a:solidFill>
                                <a:srgbClr val="0070C0"/>
                              </a:solidFill>
                              <a:latin typeface="Cambria Math" panose="02040503050406030204" pitchFamily="18" charset="0"/>
                            </a:rPr>
                            <m:t>  </m:t>
                          </m:r>
                          <m:r>
                            <a:rPr lang="en-US" altLang="zh-CN" sz="1200" i="1">
                              <a:solidFill>
                                <a:srgbClr val="0070C0"/>
                              </a:solidFill>
                              <a:latin typeface="Cambria Math" panose="02040503050406030204" pitchFamily="18" charset="0"/>
                            </a:rPr>
                            <m:t>𝑤</m:t>
                          </m:r>
                        </m:e>
                        <m:sub>
                          <m:r>
                            <a:rPr lang="en-US" altLang="zh-CN" sz="1200" b="0" i="1" smtClean="0">
                              <a:solidFill>
                                <a:srgbClr val="0070C0"/>
                              </a:solidFill>
                              <a:latin typeface="Cambria Math" panose="02040503050406030204" pitchFamily="18" charset="0"/>
                            </a:rPr>
                            <m:t>𝑉</m:t>
                          </m:r>
                        </m:sub>
                      </m:sSub>
                      <m:r>
                        <a:rPr lang="en-US" altLang="zh-CN" sz="1200" i="1">
                          <a:solidFill>
                            <a:srgbClr val="0070C0"/>
                          </a:solidFill>
                          <a:latin typeface="Cambria Math" panose="02040503050406030204" pitchFamily="18" charset="0"/>
                        </a:rPr>
                        <m:t>}</m:t>
                      </m:r>
                    </m:oMath>
                  </m:oMathPara>
                </a14:m>
                <a:endParaRPr lang="zh-CN" altLang="en-US" sz="1200" dirty="0">
                  <a:solidFill>
                    <a:srgbClr val="0070C0"/>
                  </a:solidFill>
                  <a:latin typeface="Segoe UI" panose="020B0502040204020203" pitchFamily="34" charset="0"/>
                  <a:cs typeface="Segoe UI" panose="020B0502040204020203"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58237" y="2794415"/>
                <a:ext cx="4044146" cy="276999"/>
              </a:xfrm>
              <a:prstGeom prst="rect">
                <a:avLst/>
              </a:prstGeom>
              <a:blipFill rotWithShape="0">
                <a:blip r:embed="rId6"/>
                <a:stretch>
                  <a:fillRect b="-8696"/>
                </a:stretch>
              </a:blipFill>
            </p:spPr>
            <p:txBody>
              <a:bodyPr/>
              <a:lstStyle/>
              <a:p>
                <a:r>
                  <a:rPr lang="zh-CN" altLang="en-US">
                    <a:noFill/>
                  </a:rPr>
                  <a:t> </a:t>
                </a:r>
              </a:p>
            </p:txBody>
          </p:sp>
        </mc:Fallback>
      </mc:AlternateContent>
      <p:sp>
        <p:nvSpPr>
          <p:cNvPr id="10" name="Rectangle 9"/>
          <p:cNvSpPr/>
          <p:nvPr/>
        </p:nvSpPr>
        <p:spPr>
          <a:xfrm>
            <a:off x="6943107" y="1723500"/>
            <a:ext cx="5223866" cy="461665"/>
          </a:xfrm>
          <a:prstGeom prst="rect">
            <a:avLst/>
          </a:prstGeom>
        </p:spPr>
        <p:txBody>
          <a:bodyPr wrap="none">
            <a:spAutoFit/>
          </a:bodyPr>
          <a:lstStyle/>
          <a:p>
            <a:r>
              <a:rPr lang="en-US" sz="2400" dirty="0" smtClean="0">
                <a:latin typeface="Segoe UI" panose="020B0502040204020203" pitchFamily="34" charset="0"/>
                <a:cs typeface="Segoe UI" panose="020B0502040204020203" pitchFamily="34" charset="0"/>
              </a:rPr>
              <a:t>Representations in Continuous Space</a:t>
            </a:r>
            <a:endParaRPr lang="en-US" sz="2400" dirty="0">
              <a:latin typeface="Segoe UI" panose="020B0502040204020203" pitchFamily="34" charset="0"/>
              <a:cs typeface="Segoe UI" panose="020B0502040204020203" pitchFamily="34" charset="0"/>
            </a:endParaRPr>
          </a:p>
        </p:txBody>
      </p:sp>
      <p:sp>
        <p:nvSpPr>
          <p:cNvPr id="11" name="Rectangle 10"/>
          <p:cNvSpPr/>
          <p:nvPr/>
        </p:nvSpPr>
        <p:spPr>
          <a:xfrm>
            <a:off x="7513188" y="4995531"/>
            <a:ext cx="4106043" cy="954107"/>
          </a:xfrm>
          <a:prstGeom prst="rect">
            <a:avLst/>
          </a:prstGeom>
        </p:spPr>
        <p:txBody>
          <a:bodyPr wrap="square">
            <a:spAutoFit/>
          </a:bodyPr>
          <a:lstStyle/>
          <a:p>
            <a:pPr marL="285750" indent="-285750">
              <a:buFont typeface="Arial" panose="020B0604020202020204" pitchFamily="34" charset="0"/>
              <a:buChar char="•"/>
            </a:pPr>
            <a:r>
              <a:rPr lang="en-US" sz="1400" dirty="0" smtClean="0">
                <a:latin typeface="Segoe UI" panose="020B0502040204020203" pitchFamily="34" charset="0"/>
                <a:cs typeface="Segoe UI" panose="020B0502040204020203" pitchFamily="34" charset="0"/>
              </a:rPr>
              <a:t>State-of-the-art </a:t>
            </a:r>
            <a:r>
              <a:rPr lang="en-US" sz="1400" dirty="0">
                <a:latin typeface="Segoe UI" panose="020B0502040204020203" pitchFamily="34" charset="0"/>
                <a:cs typeface="Segoe UI" panose="020B0502040204020203" pitchFamily="34" charset="0"/>
              </a:rPr>
              <a:t>machine learning methods require data to be in a continuous space</a:t>
            </a:r>
          </a:p>
          <a:p>
            <a:pPr marL="285750" indent="-285750">
              <a:buFont typeface="Arial" panose="020B0604020202020204" pitchFamily="34" charset="0"/>
              <a:buChar char="•"/>
            </a:pPr>
            <a:r>
              <a:rPr lang="en-US" sz="1400" dirty="0">
                <a:latin typeface="Segoe UI" panose="020B0502040204020203" pitchFamily="34" charset="0"/>
                <a:cs typeface="Segoe UI" panose="020B0502040204020203" pitchFamily="34" charset="0"/>
              </a:rPr>
              <a:t>Continuous representation </a:t>
            </a:r>
            <a:r>
              <a:rPr lang="en-US" sz="1400" dirty="0" smtClean="0">
                <a:latin typeface="Segoe UI" panose="020B0502040204020203" pitchFamily="34" charset="0"/>
                <a:cs typeface="Segoe UI" panose="020B0502040204020203" pitchFamily="34" charset="0"/>
              </a:rPr>
              <a:t>eases text understanding, inference, </a:t>
            </a:r>
            <a:r>
              <a:rPr lang="en-US" sz="1400" dirty="0">
                <a:latin typeface="Segoe UI" panose="020B0502040204020203" pitchFamily="34" charset="0"/>
                <a:cs typeface="Segoe UI" panose="020B0502040204020203" pitchFamily="34" charset="0"/>
              </a:rPr>
              <a:t>and </a:t>
            </a:r>
            <a:r>
              <a:rPr lang="en-US" sz="1400" dirty="0" smtClean="0">
                <a:latin typeface="Segoe UI" panose="020B0502040204020203" pitchFamily="34" charset="0"/>
                <a:cs typeface="Segoe UI" panose="020B0502040204020203" pitchFamily="34" charset="0"/>
              </a:rPr>
              <a:t>reasoning</a:t>
            </a:r>
            <a:endParaRPr lang="en-US" sz="1400" dirty="0">
              <a:latin typeface="Segoe UI" panose="020B0502040204020203" pitchFamily="34" charset="0"/>
              <a:cs typeface="Segoe UI" panose="020B0502040204020203" pitchFamily="34" charset="0"/>
            </a:endParaRPr>
          </a:p>
        </p:txBody>
      </p:sp>
      <p:sp>
        <p:nvSpPr>
          <p:cNvPr id="12" name="Right Arrow 43"/>
          <p:cNvSpPr/>
          <p:nvPr/>
        </p:nvSpPr>
        <p:spPr>
          <a:xfrm>
            <a:off x="4947761" y="3959220"/>
            <a:ext cx="481812" cy="635534"/>
          </a:xfrm>
          <a:prstGeom prst="rightArrow">
            <a:avLst/>
          </a:prstGeom>
          <a:ln>
            <a:prstDash val="sysDot"/>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latin typeface="Segoe UI" panose="020B0502040204020203" pitchFamily="34" charset="0"/>
              <a:cs typeface="Segoe UI" panose="020B0502040204020203" pitchFamily="34" charset="0"/>
            </a:endParaRPr>
          </a:p>
        </p:txBody>
      </p:sp>
      <p:grpSp>
        <p:nvGrpSpPr>
          <p:cNvPr id="13" name="Group 12"/>
          <p:cNvGrpSpPr/>
          <p:nvPr/>
        </p:nvGrpSpPr>
        <p:grpSpPr>
          <a:xfrm>
            <a:off x="5224368" y="2899496"/>
            <a:ext cx="1757918" cy="2401590"/>
            <a:chOff x="5477017" y="1689357"/>
            <a:chExt cx="1757918" cy="2401590"/>
          </a:xfrm>
        </p:grpSpPr>
        <p:pic>
          <p:nvPicPr>
            <p:cNvPr id="14" name="Picture 13"/>
            <p:cNvPicPr>
              <a:picLocks noChangeAspect="1"/>
            </p:cNvPicPr>
            <p:nvPr/>
          </p:nvPicPr>
          <p:blipFill>
            <a:blip r:embed="rId7"/>
            <a:stretch>
              <a:fillRect/>
            </a:stretch>
          </p:blipFill>
          <p:spPr>
            <a:xfrm>
              <a:off x="5831988" y="2124232"/>
              <a:ext cx="1159243" cy="1966715"/>
            </a:xfrm>
            <a:prstGeom prst="rect">
              <a:avLst/>
            </a:prstGeom>
          </p:spPr>
        </p:pic>
        <p:sp>
          <p:nvSpPr>
            <p:cNvPr id="15" name="Rectangle 14"/>
            <p:cNvSpPr/>
            <p:nvPr/>
          </p:nvSpPr>
          <p:spPr>
            <a:xfrm>
              <a:off x="5477017" y="1689357"/>
              <a:ext cx="1757918" cy="369332"/>
            </a:xfrm>
            <a:prstGeom prst="rect">
              <a:avLst/>
            </a:prstGeom>
          </p:spPr>
          <p:txBody>
            <a:bodyPr wrap="none">
              <a:spAutoFit/>
            </a:bodyPr>
            <a:lstStyle/>
            <a:p>
              <a:pPr algn="ctr"/>
              <a:r>
                <a:rPr lang="en-US" altLang="zh-CN" b="1" dirty="0" smtClean="0">
                  <a:latin typeface="Segoe UI" panose="020B0502040204020203" pitchFamily="34" charset="0"/>
                  <a:cs typeface="Segoe UI" panose="020B0502040204020203" pitchFamily="34" charset="0"/>
                </a:rPr>
                <a:t>Deep Learning</a:t>
              </a:r>
              <a:endParaRPr lang="en-US" altLang="zh-CN" b="1" dirty="0">
                <a:latin typeface="Segoe UI" panose="020B0502040204020203" pitchFamily="34" charset="0"/>
                <a:cs typeface="Segoe UI" panose="020B0502040204020203" pitchFamily="34" charset="0"/>
              </a:endParaRPr>
            </a:p>
          </p:txBody>
        </p:sp>
      </p:grpSp>
      <p:sp>
        <p:nvSpPr>
          <p:cNvPr id="16" name="Right Arrow 43"/>
          <p:cNvSpPr/>
          <p:nvPr/>
        </p:nvSpPr>
        <p:spPr>
          <a:xfrm>
            <a:off x="6873231" y="3972619"/>
            <a:ext cx="481812" cy="635534"/>
          </a:xfrm>
          <a:prstGeom prst="rightArrow">
            <a:avLst/>
          </a:prstGeom>
          <a:ln>
            <a:prstDash val="sysDot"/>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latin typeface="Segoe UI" panose="020B0502040204020203" pitchFamily="34" charset="0"/>
              <a:cs typeface="Segoe UI" panose="020B0502040204020203" pitchFamily="34" charset="0"/>
            </a:endParaRPr>
          </a:p>
        </p:txBody>
      </p:sp>
      <p:cxnSp>
        <p:nvCxnSpPr>
          <p:cNvPr id="17" name="Straight Connector 16"/>
          <p:cNvCxnSpPr/>
          <p:nvPr/>
        </p:nvCxnSpPr>
        <p:spPr>
          <a:xfrm>
            <a:off x="832177" y="3571401"/>
            <a:ext cx="397255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8440334" y="4204478"/>
            <a:ext cx="575430" cy="61933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47"/>
          <p:cNvCxnSpPr/>
          <p:nvPr/>
        </p:nvCxnSpPr>
        <p:spPr>
          <a:xfrm flipV="1">
            <a:off x="9015764" y="2536544"/>
            <a:ext cx="0" cy="166756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52"/>
          <p:cNvCxnSpPr/>
          <p:nvPr/>
        </p:nvCxnSpPr>
        <p:spPr>
          <a:xfrm>
            <a:off x="9015764" y="4204112"/>
            <a:ext cx="1574590"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78"/>
          <p:cNvSpPr txBox="1"/>
          <p:nvPr/>
        </p:nvSpPr>
        <p:spPr>
          <a:xfrm>
            <a:off x="8475004" y="3664842"/>
            <a:ext cx="686219" cy="523220"/>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Search</a:t>
            </a:r>
          </a:p>
        </p:txBody>
      </p:sp>
      <p:sp>
        <p:nvSpPr>
          <p:cNvPr id="22" name="TextBox 80"/>
          <p:cNvSpPr txBox="1"/>
          <p:nvPr/>
        </p:nvSpPr>
        <p:spPr>
          <a:xfrm>
            <a:off x="8609433" y="4243727"/>
            <a:ext cx="1012646"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Retrieval</a:t>
            </a:r>
          </a:p>
        </p:txBody>
      </p:sp>
      <p:sp>
        <p:nvSpPr>
          <p:cNvPr id="23" name="TextBox 82"/>
          <p:cNvSpPr txBox="1"/>
          <p:nvPr/>
        </p:nvSpPr>
        <p:spPr>
          <a:xfrm>
            <a:off x="9507358" y="2506936"/>
            <a:ext cx="857865"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OS</a:t>
            </a:r>
          </a:p>
        </p:txBody>
      </p:sp>
      <p:sp>
        <p:nvSpPr>
          <p:cNvPr id="24" name="TextBox 84"/>
          <p:cNvSpPr txBox="1"/>
          <p:nvPr/>
        </p:nvSpPr>
        <p:spPr>
          <a:xfrm>
            <a:off x="10097026" y="3342002"/>
            <a:ext cx="857865" cy="523220"/>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Learning</a:t>
            </a:r>
          </a:p>
        </p:txBody>
      </p:sp>
      <p:sp>
        <p:nvSpPr>
          <p:cNvPr id="25" name="TextBox 35"/>
          <p:cNvSpPr txBox="1"/>
          <p:nvPr/>
        </p:nvSpPr>
        <p:spPr>
          <a:xfrm>
            <a:off x="10295016" y="3842046"/>
            <a:ext cx="857865" cy="307777"/>
          </a:xfrm>
          <a:prstGeom prst="rect">
            <a:avLst/>
          </a:prstGeom>
          <a:noFill/>
        </p:spPr>
        <p:txBody>
          <a:bodyPr wrap="square" rtlCol="0">
            <a:spAutoFit/>
          </a:bodyPr>
          <a:lstStyle/>
          <a:p>
            <a:r>
              <a:rPr lang="en-US" sz="1400" dirty="0">
                <a:latin typeface="Segoe UI" panose="020B0502040204020203" pitchFamily="34" charset="0"/>
                <a:cs typeface="Segoe UI" panose="020B0502040204020203" pitchFamily="34" charset="0"/>
              </a:rPr>
              <a:t>Mining</a:t>
            </a:r>
          </a:p>
        </p:txBody>
      </p:sp>
      <p:cxnSp>
        <p:nvCxnSpPr>
          <p:cNvPr id="26" name="Straight Arrow Connector 9"/>
          <p:cNvCxnSpPr/>
          <p:nvPr/>
        </p:nvCxnSpPr>
        <p:spPr>
          <a:xfrm>
            <a:off x="8796525" y="3935874"/>
            <a:ext cx="121496" cy="388527"/>
          </a:xfrm>
          <a:prstGeom prst="straightConnector1">
            <a:avLst/>
          </a:prstGeom>
          <a:ln w="6350">
            <a:solidFill>
              <a:schemeClr val="accent1">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9"/>
          <p:cNvCxnSpPr>
            <a:endCxn id="21" idx="0"/>
          </p:cNvCxnSpPr>
          <p:nvPr/>
        </p:nvCxnSpPr>
        <p:spPr>
          <a:xfrm flipH="1">
            <a:off x="8818114" y="2742798"/>
            <a:ext cx="826144" cy="922044"/>
          </a:xfrm>
          <a:prstGeom prst="straightConnector1">
            <a:avLst/>
          </a:prstGeom>
          <a:ln w="6350">
            <a:solidFill>
              <a:schemeClr val="accent1">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32"/>
          <p:cNvCxnSpPr>
            <a:stCxn id="24" idx="1"/>
            <a:endCxn id="21" idx="3"/>
          </p:cNvCxnSpPr>
          <p:nvPr/>
        </p:nvCxnSpPr>
        <p:spPr>
          <a:xfrm flipH="1">
            <a:off x="9161223" y="3603612"/>
            <a:ext cx="935803" cy="322840"/>
          </a:xfrm>
          <a:prstGeom prst="straightConnector1">
            <a:avLst/>
          </a:prstGeom>
          <a:ln w="6350">
            <a:solidFill>
              <a:schemeClr val="accent1">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38"/>
          <p:cNvCxnSpPr/>
          <p:nvPr/>
        </p:nvCxnSpPr>
        <p:spPr>
          <a:xfrm>
            <a:off x="10444391" y="3589697"/>
            <a:ext cx="81568" cy="224030"/>
          </a:xfrm>
          <a:prstGeom prst="straightConnector1">
            <a:avLst/>
          </a:prstGeom>
          <a:ln w="6350">
            <a:solidFill>
              <a:schemeClr val="accent1">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39"/>
          <p:cNvCxnSpPr/>
          <p:nvPr/>
        </p:nvCxnSpPr>
        <p:spPr>
          <a:xfrm>
            <a:off x="9161221" y="3927945"/>
            <a:ext cx="1182583" cy="62550"/>
          </a:xfrm>
          <a:prstGeom prst="straightConnector1">
            <a:avLst/>
          </a:prstGeom>
          <a:ln w="6350">
            <a:solidFill>
              <a:schemeClr val="accent1">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44"/>
          <p:cNvCxnSpPr/>
          <p:nvPr/>
        </p:nvCxnSpPr>
        <p:spPr>
          <a:xfrm>
            <a:off x="9803059" y="2754151"/>
            <a:ext cx="641332" cy="627427"/>
          </a:xfrm>
          <a:prstGeom prst="straightConnector1">
            <a:avLst/>
          </a:prstGeom>
          <a:ln w="6350">
            <a:solidFill>
              <a:schemeClr val="accent1">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188667" y="5472584"/>
            <a:ext cx="1925470" cy="369332"/>
          </a:xfrm>
          <a:prstGeom prst="rect">
            <a:avLst/>
          </a:prstGeom>
          <a:noFill/>
        </p:spPr>
        <p:txBody>
          <a:bodyPr wrap="square" rtlCol="0">
            <a:spAutoFit/>
          </a:bodyPr>
          <a:lstStyle/>
          <a:p>
            <a:pPr algn="ctr"/>
            <a:r>
              <a:rPr lang="en-US" dirty="0" smtClean="0">
                <a:latin typeface="Segoe UI" panose="020B0502040204020203" pitchFamily="34" charset="0"/>
                <a:cs typeface="Segoe UI" panose="020B0502040204020203" pitchFamily="34" charset="0"/>
              </a:rPr>
              <a:t>Embedding</a:t>
            </a:r>
            <a:endParaRPr lang="en-US" dirty="0">
              <a:latin typeface="Segoe UI" panose="020B0502040204020203" pitchFamily="34" charset="0"/>
              <a:cs typeface="Segoe UI" panose="020B0502040204020203" pitchFamily="34" charset="0"/>
            </a:endParaRPr>
          </a:p>
        </p:txBody>
      </p:sp>
      <p:grpSp>
        <p:nvGrpSpPr>
          <p:cNvPr id="33" name="Group 32"/>
          <p:cNvGrpSpPr/>
          <p:nvPr/>
        </p:nvGrpSpPr>
        <p:grpSpPr>
          <a:xfrm>
            <a:off x="958989" y="3701712"/>
            <a:ext cx="3550254" cy="2173562"/>
            <a:chOff x="759541" y="4398544"/>
            <a:chExt cx="3550254" cy="2173562"/>
          </a:xfrm>
        </p:grpSpPr>
        <p:sp>
          <p:nvSpPr>
            <p:cNvPr id="34" name="TextBox 37"/>
            <p:cNvSpPr txBox="1"/>
            <p:nvPr/>
          </p:nvSpPr>
          <p:spPr>
            <a:xfrm rot="16200000">
              <a:off x="-157963" y="5316048"/>
              <a:ext cx="2173562" cy="338554"/>
            </a:xfrm>
            <a:prstGeom prst="rect">
              <a:avLst/>
            </a:prstGeom>
            <a:noFill/>
          </p:spPr>
          <p:txBody>
            <a:bodyPr wrap="square" rtlCol="0">
              <a:spAutoFit/>
            </a:bodyPr>
            <a:lstStyle/>
            <a:p>
              <a:r>
                <a:rPr lang="en-US" altLang="zh-CN" sz="1600" b="1" dirty="0"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Natural Languages</a:t>
              </a:r>
              <a:endParaRPr lang="zh-CN" altLang="en-US" sz="16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35" name="Picture 34"/>
            <p:cNvPicPr>
              <a:picLocks noChangeAspect="1"/>
            </p:cNvPicPr>
            <p:nvPr/>
          </p:nvPicPr>
          <p:blipFill>
            <a:blip r:embed="rId8"/>
            <a:stretch>
              <a:fillRect/>
            </a:stretch>
          </p:blipFill>
          <p:spPr>
            <a:xfrm>
              <a:off x="1162217" y="4588886"/>
              <a:ext cx="3147578" cy="1956205"/>
            </a:xfrm>
            <a:prstGeom prst="rect">
              <a:avLst/>
            </a:prstGeom>
          </p:spPr>
        </p:pic>
      </p:grpSp>
      <p:pic>
        <p:nvPicPr>
          <p:cNvPr id="3" name="新录音 145">
            <a:hlinkClick r:id="" action="ppaction://media"/>
          </p:cNvPr>
          <p:cNvPicPr>
            <a:picLocks noChangeAspect="1"/>
          </p:cNvPicPr>
          <p:nvPr>
            <a:audioFile r:link="rId1"/>
            <p:extLst>
              <p:ext uri="{DAA4B4D4-6D71-4841-9C94-3DE7FCFB9230}">
                <p14:media xmlns:p14="http://schemas.microsoft.com/office/powerpoint/2010/main" r:embed="rId2">
                  <p14:trim end="3978.2993"/>
                </p14:media>
              </p:ext>
            </p:extLst>
          </p:nvPr>
        </p:nvPicPr>
        <p:blipFill>
          <a:blip r:embed="rId9"/>
          <a:stretch>
            <a:fillRect/>
          </a:stretch>
        </p:blipFill>
        <p:spPr>
          <a:xfrm>
            <a:off x="11583083" y="6248400"/>
            <a:ext cx="609600" cy="609600"/>
          </a:xfrm>
          <a:prstGeom prst="rect">
            <a:avLst/>
          </a:prstGeom>
        </p:spPr>
      </p:pic>
      <p:pic>
        <p:nvPicPr>
          <p:cNvPr id="38" name="Picture 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39" name="Picture 2" descr="https://upload.wikimedia.org/wikipedia/en/thumb/a/a5/Nankai_University_logo.svg/1024px-Nankai_University_logo.sv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85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120" fill="hold"/>
                                        <p:tgtEl>
                                          <p:spTgt spid="3"/>
                                        </p:tgtEl>
                                      </p:cBhvr>
                                    </p:cmd>
                                  </p:childTnLst>
                                </p:cTn>
                              </p:par>
                              <p:par>
                                <p:cTn id="7" presetID="10" presetClass="entr" presetSubtype="0" fill="hold" grpId="0" nodeType="withEffect">
                                  <p:stCondLst>
                                    <p:cond delay="100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par>
                                <p:cTn id="10" presetID="10" presetClass="entr" presetSubtype="0" fill="hold" nodeType="withEffect">
                                  <p:stCondLst>
                                    <p:cond delay="10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10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1000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9" fill="hold" display="0">
                  <p:stCondLst>
                    <p:cond delay="indefinite"/>
                  </p:stCondLst>
                  <p:endCondLst>
                    <p:cond evt="onStopAudio" delay="0">
                      <p:tgtEl>
                        <p:sldTgt/>
                      </p:tgtEl>
                    </p:cond>
                  </p:endCondLst>
                </p:cTn>
                <p:tgtEl>
                  <p:spTgt spid="3"/>
                </p:tgtEl>
              </p:cMediaNode>
            </p:audio>
          </p:childTnLst>
        </p:cTn>
      </p:par>
    </p:tnLst>
    <p:bldLst>
      <p:bldP spid="12" grpId="0" animBg="1"/>
      <p:bldP spid="16" grpId="0" animBg="1"/>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Challenges in Word Embedding</a:t>
            </a:r>
          </a:p>
        </p:txBody>
      </p:sp>
      <p:sp>
        <p:nvSpPr>
          <p:cNvPr id="3" name="Content Placeholder 2"/>
          <p:cNvSpPr>
            <a:spLocks noGrp="1"/>
          </p:cNvSpPr>
          <p:nvPr>
            <p:ph idx="1"/>
          </p:nvPr>
        </p:nvSpPr>
        <p:spPr/>
        <p:txBody>
          <a:bodyPr/>
          <a:lstStyle/>
          <a:p>
            <a:r>
              <a:rPr lang="en-US" altLang="zh-CN" sz="2400" dirty="0">
                <a:solidFill>
                  <a:schemeClr val="tx2"/>
                </a:solidFill>
              </a:rPr>
              <a:t>Word Representations learned from corpus</a:t>
            </a:r>
          </a:p>
          <a:p>
            <a:pPr lvl="1"/>
            <a:r>
              <a:rPr lang="en-US" altLang="zh-CN" sz="1800" dirty="0">
                <a:solidFill>
                  <a:schemeClr val="tx2"/>
                </a:solidFill>
              </a:rPr>
              <a:t>Based on the word co-occurrence information</a:t>
            </a:r>
          </a:p>
          <a:p>
            <a:pPr lvl="1"/>
            <a:r>
              <a:rPr lang="en-US" altLang="zh-CN" sz="1800" dirty="0">
                <a:solidFill>
                  <a:schemeClr val="tx2"/>
                </a:solidFill>
              </a:rPr>
              <a:t>Hard to reflect the inherent relationship between words</a:t>
            </a:r>
          </a:p>
          <a:p>
            <a:pPr marL="109728" indent="0">
              <a:buNone/>
            </a:pPr>
            <a:endParaRPr lang="en-US" dirty="0">
              <a:solidFill>
                <a:schemeClr val="tx2"/>
              </a:solidFill>
              <a:latin typeface="Segoe UI" panose="020B0502040204020203" pitchFamily="34" charset="0"/>
              <a:cs typeface="Segoe UI" panose="020B0502040204020203" pitchFamily="34" charset="0"/>
            </a:endParaRPr>
          </a:p>
          <a:p>
            <a:r>
              <a:rPr lang="en-US" sz="2400" dirty="0">
                <a:solidFill>
                  <a:schemeClr val="tx2"/>
                </a:solidFill>
              </a:rPr>
              <a:t>Noise and bias in free text</a:t>
            </a:r>
          </a:p>
          <a:p>
            <a:pPr lvl="1"/>
            <a:r>
              <a:rPr lang="en-US" sz="1800" dirty="0">
                <a:solidFill>
                  <a:schemeClr val="tx2"/>
                </a:solidFill>
              </a:rPr>
              <a:t>Word2Vec learns word representations from free texts in an unsupervised manner. However, free text data might be biased and noisy, thus not fully consistent with human knowledge</a:t>
            </a:r>
            <a:r>
              <a:rPr lang="en-US" sz="1800" dirty="0" smtClean="0">
                <a:solidFill>
                  <a:schemeClr val="tx2"/>
                </a:solidFill>
              </a:rPr>
              <a:t>.</a:t>
            </a:r>
            <a:endParaRPr lang="en-US" sz="1800" dirty="0">
              <a:solidFill>
                <a:schemeClr val="tx2"/>
              </a:solidFill>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7"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5" name="新录音 16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403975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5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Knowledge Graph</a:t>
            </a:r>
          </a:p>
        </p:txBody>
      </p:sp>
      <p:sp>
        <p:nvSpPr>
          <p:cNvPr id="4" name="Content Placeholder 2"/>
          <p:cNvSpPr txBox="1">
            <a:spLocks/>
          </p:cNvSpPr>
          <p:nvPr/>
        </p:nvSpPr>
        <p:spPr>
          <a:xfrm>
            <a:off x="457200" y="1893824"/>
            <a:ext cx="5917267" cy="4325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solidFill>
                  <a:schemeClr val="tx2"/>
                </a:solidFill>
              </a:rPr>
              <a:t>A kind of knowledge base</a:t>
            </a:r>
          </a:p>
          <a:p>
            <a:pPr lvl="1"/>
            <a:r>
              <a:rPr lang="en-US" sz="1800" dirty="0" smtClean="0">
                <a:solidFill>
                  <a:schemeClr val="tx2"/>
                </a:solidFill>
              </a:rPr>
              <a:t>Store complex structure and unstructured knowledge.</a:t>
            </a:r>
          </a:p>
          <a:p>
            <a:pPr lvl="1"/>
            <a:r>
              <a:rPr lang="en-US" sz="1800" dirty="0" smtClean="0">
                <a:solidFill>
                  <a:schemeClr val="tx2"/>
                </a:solidFill>
              </a:rPr>
              <a:t>In form of a directed or undirected graph</a:t>
            </a:r>
          </a:p>
          <a:p>
            <a:pPr lvl="1"/>
            <a:endParaRPr lang="en-US" sz="1800" dirty="0" smtClean="0">
              <a:solidFill>
                <a:schemeClr val="tx2"/>
              </a:solidFill>
            </a:endParaRPr>
          </a:p>
          <a:p>
            <a:r>
              <a:rPr lang="en-US" sz="2400" dirty="0" smtClean="0">
                <a:solidFill>
                  <a:schemeClr val="tx2"/>
                </a:solidFill>
              </a:rPr>
              <a:t>What can Knowledge Graph provide for learning word representation</a:t>
            </a:r>
          </a:p>
          <a:p>
            <a:pPr lvl="1"/>
            <a:r>
              <a:rPr lang="en-US" sz="1800" dirty="0" smtClean="0">
                <a:solidFill>
                  <a:schemeClr val="tx2"/>
                </a:solidFill>
              </a:rPr>
              <a:t>Mapping the vertices and edges in knowledge graph space into word representations space</a:t>
            </a:r>
          </a:p>
          <a:p>
            <a:pPr lvl="1"/>
            <a:r>
              <a:rPr lang="en-US" sz="1800" dirty="0" smtClean="0">
                <a:solidFill>
                  <a:schemeClr val="tx2"/>
                </a:solidFill>
              </a:rPr>
              <a:t>More powerful word representations</a:t>
            </a:r>
            <a:endParaRPr lang="en-US" sz="1800" dirty="0">
              <a:solidFill>
                <a:schemeClr val="tx2"/>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093471877"/>
              </p:ext>
            </p:extLst>
          </p:nvPr>
        </p:nvGraphicFramePr>
        <p:xfrm>
          <a:off x="7427903" y="2520609"/>
          <a:ext cx="1890185" cy="1284550"/>
        </p:xfrm>
        <a:graphic>
          <a:graphicData uri="http://schemas.openxmlformats.org/drawingml/2006/table">
            <a:tbl>
              <a:tblPr firstRow="1" bandRow="1">
                <a:tableStyleId>{F2DE63D5-997A-4646-A377-4702673A728D}</a:tableStyleId>
              </a:tblPr>
              <a:tblGrid>
                <a:gridCol w="1890185"/>
              </a:tblGrid>
              <a:tr h="278710">
                <a:tc>
                  <a:txBody>
                    <a:bodyPr/>
                    <a:lstStyle/>
                    <a:p>
                      <a:pPr algn="ctr"/>
                      <a:r>
                        <a:rPr lang="en-US" altLang="zh-CN" sz="1200" dirty="0" smtClean="0"/>
                        <a:t>United Kingdom</a:t>
                      </a:r>
                      <a:endParaRPr lang="en-US" sz="1200" b="1" dirty="0"/>
                    </a:p>
                  </a:txBody>
                  <a:tcPr/>
                </a:tc>
              </a:tr>
              <a:tr h="370840">
                <a:tc>
                  <a:txBody>
                    <a:bodyPr/>
                    <a:lstStyle/>
                    <a:p>
                      <a:pPr algn="l"/>
                      <a:r>
                        <a:rPr lang="en-US" sz="1200" dirty="0" smtClean="0"/>
                        <a:t>A</a:t>
                      </a:r>
                      <a:r>
                        <a:rPr lang="en-US" altLang="zh-CN" sz="1200" dirty="0" smtClean="0"/>
                        <a:t>lias: United Kingdom,  Great</a:t>
                      </a:r>
                      <a:r>
                        <a:rPr lang="en-US" altLang="zh-CN" sz="1200" baseline="0" dirty="0" smtClean="0"/>
                        <a:t> Britain, UK, U.K., GB, GBR, United Kingdom of Great Britain and Ireland, Britain</a:t>
                      </a:r>
                      <a:endParaRPr lang="en-US" sz="12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957274760"/>
              </p:ext>
            </p:extLst>
          </p:nvPr>
        </p:nvGraphicFramePr>
        <p:xfrm>
          <a:off x="6672120" y="4033878"/>
          <a:ext cx="1109305" cy="553388"/>
        </p:xfrm>
        <a:graphic>
          <a:graphicData uri="http://schemas.openxmlformats.org/drawingml/2006/table">
            <a:tbl>
              <a:tblPr firstRow="1" bandRow="1">
                <a:tableStyleId>{F2DE63D5-997A-4646-A377-4702673A728D}</a:tableStyleId>
              </a:tblPr>
              <a:tblGrid>
                <a:gridCol w="1109305"/>
              </a:tblGrid>
              <a:tr h="229797">
                <a:tc>
                  <a:txBody>
                    <a:bodyPr/>
                    <a:lstStyle/>
                    <a:p>
                      <a:pPr algn="ctr"/>
                      <a:r>
                        <a:rPr lang="en-US" sz="1200" b="1" dirty="0" smtClean="0"/>
                        <a:t>George VI</a:t>
                      </a:r>
                      <a:endParaRPr lang="en-US" sz="1200" b="1" dirty="0"/>
                    </a:p>
                  </a:txBody>
                  <a:tcPr/>
                </a:tc>
              </a:tr>
              <a:tr h="279068">
                <a:tc>
                  <a:txBody>
                    <a:bodyPr/>
                    <a:lstStyle/>
                    <a:p>
                      <a:pPr algn="l"/>
                      <a:r>
                        <a:rPr lang="en-US" sz="1200" dirty="0" smtClean="0"/>
                        <a:t>Gender: Male</a:t>
                      </a:r>
                      <a:endParaRPr lang="en-US" sz="12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96521965"/>
              </p:ext>
            </p:extLst>
          </p:nvPr>
        </p:nvGraphicFramePr>
        <p:xfrm>
          <a:off x="8858593" y="4033878"/>
          <a:ext cx="1227493" cy="551210"/>
        </p:xfrm>
        <a:graphic>
          <a:graphicData uri="http://schemas.openxmlformats.org/drawingml/2006/table">
            <a:tbl>
              <a:tblPr firstRow="1" bandRow="1">
                <a:tableStyleId>{F2DE63D5-997A-4646-A377-4702673A728D}</a:tableStyleId>
              </a:tblPr>
              <a:tblGrid>
                <a:gridCol w="1227493"/>
              </a:tblGrid>
              <a:tr h="272179">
                <a:tc>
                  <a:txBody>
                    <a:bodyPr/>
                    <a:lstStyle/>
                    <a:p>
                      <a:pPr algn="ctr"/>
                      <a:r>
                        <a:rPr lang="en-US" sz="1200" b="1" dirty="0" smtClean="0"/>
                        <a:t>Elizabeth II</a:t>
                      </a:r>
                      <a:endParaRPr lang="en-US" sz="1200" b="1" dirty="0"/>
                    </a:p>
                  </a:txBody>
                  <a:tcPr/>
                </a:tc>
              </a:tr>
              <a:tr h="276890">
                <a:tc>
                  <a:txBody>
                    <a:bodyPr/>
                    <a:lstStyle/>
                    <a:p>
                      <a:pPr algn="l"/>
                      <a:r>
                        <a:rPr lang="en-US" sz="1200" dirty="0" smtClean="0"/>
                        <a:t>Gender: Female</a:t>
                      </a:r>
                      <a:endParaRPr lang="en-US" sz="120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35355999"/>
              </p:ext>
            </p:extLst>
          </p:nvPr>
        </p:nvGraphicFramePr>
        <p:xfrm>
          <a:off x="10451017" y="3961135"/>
          <a:ext cx="1420327" cy="736268"/>
        </p:xfrm>
        <a:graphic>
          <a:graphicData uri="http://schemas.openxmlformats.org/drawingml/2006/table">
            <a:tbl>
              <a:tblPr firstRow="1" bandRow="1">
                <a:tableStyleId>{F2DE63D5-997A-4646-A377-4702673A728D}</a:tableStyleId>
              </a:tblPr>
              <a:tblGrid>
                <a:gridCol w="1420327"/>
              </a:tblGrid>
              <a:tr h="229797">
                <a:tc>
                  <a:txBody>
                    <a:bodyPr/>
                    <a:lstStyle/>
                    <a:p>
                      <a:pPr algn="ctr"/>
                      <a:r>
                        <a:rPr lang="en-US" sz="1200" b="1" dirty="0" smtClean="0"/>
                        <a:t>Prince Philip, Duke</a:t>
                      </a:r>
                      <a:r>
                        <a:rPr lang="en-US" sz="1200" b="1" baseline="0" dirty="0" smtClean="0"/>
                        <a:t> of Edinburgh</a:t>
                      </a:r>
                      <a:endParaRPr lang="en-US" sz="1200" b="1" dirty="0"/>
                    </a:p>
                  </a:txBody>
                  <a:tcPr/>
                </a:tc>
              </a:tr>
              <a:tr h="279068">
                <a:tc>
                  <a:txBody>
                    <a:bodyPr/>
                    <a:lstStyle/>
                    <a:p>
                      <a:pPr algn="l"/>
                      <a:r>
                        <a:rPr lang="en-US" sz="1200" dirty="0" smtClean="0"/>
                        <a:t>Gender: Male</a:t>
                      </a:r>
                      <a:endParaRPr lang="en-US" sz="12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1202616"/>
              </p:ext>
            </p:extLst>
          </p:nvPr>
        </p:nvGraphicFramePr>
        <p:xfrm>
          <a:off x="9666727" y="5098618"/>
          <a:ext cx="1211944" cy="736268"/>
        </p:xfrm>
        <a:graphic>
          <a:graphicData uri="http://schemas.openxmlformats.org/drawingml/2006/table">
            <a:tbl>
              <a:tblPr firstRow="1" bandRow="1">
                <a:tableStyleId>{F2DE63D5-997A-4646-A377-4702673A728D}</a:tableStyleId>
              </a:tblPr>
              <a:tblGrid>
                <a:gridCol w="1211944"/>
              </a:tblGrid>
              <a:tr h="433526">
                <a:tc>
                  <a:txBody>
                    <a:bodyPr/>
                    <a:lstStyle/>
                    <a:p>
                      <a:pPr algn="ctr"/>
                      <a:r>
                        <a:rPr lang="en-US" sz="1200" b="1" dirty="0" smtClean="0"/>
                        <a:t>Charles, Prince</a:t>
                      </a:r>
                      <a:r>
                        <a:rPr lang="en-US" sz="1200" b="1" baseline="0" dirty="0" smtClean="0"/>
                        <a:t> of Wales</a:t>
                      </a:r>
                      <a:endParaRPr lang="en-US" sz="1200" b="1" dirty="0"/>
                    </a:p>
                  </a:txBody>
                  <a:tcPr/>
                </a:tc>
              </a:tr>
              <a:tr h="279068">
                <a:tc>
                  <a:txBody>
                    <a:bodyPr/>
                    <a:lstStyle/>
                    <a:p>
                      <a:pPr algn="l"/>
                      <a:r>
                        <a:rPr lang="en-US" sz="1200" dirty="0" smtClean="0"/>
                        <a:t>Gender: Male</a:t>
                      </a:r>
                      <a:endParaRPr lang="en-US" sz="12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138475971"/>
              </p:ext>
            </p:extLst>
          </p:nvPr>
        </p:nvGraphicFramePr>
        <p:xfrm>
          <a:off x="7527428" y="5098267"/>
          <a:ext cx="1211944" cy="736268"/>
        </p:xfrm>
        <a:graphic>
          <a:graphicData uri="http://schemas.openxmlformats.org/drawingml/2006/table">
            <a:tbl>
              <a:tblPr firstRow="1" bandRow="1">
                <a:tableStyleId>{F2DE63D5-997A-4646-A377-4702673A728D}</a:tableStyleId>
              </a:tblPr>
              <a:tblGrid>
                <a:gridCol w="1211944"/>
              </a:tblGrid>
              <a:tr h="229797">
                <a:tc>
                  <a:txBody>
                    <a:bodyPr/>
                    <a:lstStyle/>
                    <a:p>
                      <a:pPr algn="ctr"/>
                      <a:r>
                        <a:rPr lang="en-US" sz="1200" b="1" dirty="0" smtClean="0"/>
                        <a:t>Diana, Princess</a:t>
                      </a:r>
                      <a:r>
                        <a:rPr lang="en-US" sz="1200" b="1" baseline="0" dirty="0" smtClean="0"/>
                        <a:t> of Wales</a:t>
                      </a:r>
                      <a:endParaRPr lang="en-US" sz="1200" b="1" dirty="0"/>
                    </a:p>
                  </a:txBody>
                  <a:tcPr/>
                </a:tc>
              </a:tr>
              <a:tr h="279068">
                <a:tc>
                  <a:txBody>
                    <a:bodyPr/>
                    <a:lstStyle/>
                    <a:p>
                      <a:pPr algn="l"/>
                      <a:r>
                        <a:rPr lang="en-US" sz="1200" dirty="0" smtClean="0"/>
                        <a:t>Gender: Female</a:t>
                      </a:r>
                      <a:endParaRPr lang="en-US" sz="1200" dirty="0"/>
                    </a:p>
                  </a:txBody>
                  <a:tcPr/>
                </a:tc>
              </a:tr>
            </a:tbl>
          </a:graphicData>
        </a:graphic>
      </p:graphicFrame>
      <p:cxnSp>
        <p:nvCxnSpPr>
          <p:cNvPr id="11" name="Curved Connector 10"/>
          <p:cNvCxnSpPr>
            <a:stCxn id="7" idx="0"/>
            <a:endCxn id="5" idx="3"/>
          </p:cNvCxnSpPr>
          <p:nvPr/>
        </p:nvCxnSpPr>
        <p:spPr>
          <a:xfrm rot="16200000" flipV="1">
            <a:off x="8959717" y="3521255"/>
            <a:ext cx="870994" cy="154251"/>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6" idx="0"/>
            <a:endCxn id="5" idx="1"/>
          </p:cNvCxnSpPr>
          <p:nvPr/>
        </p:nvCxnSpPr>
        <p:spPr>
          <a:xfrm rot="5400000" flipH="1" flipV="1">
            <a:off x="6891840" y="3497816"/>
            <a:ext cx="870994" cy="201131"/>
          </a:xfrm>
          <a:prstGeom prst="curved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endCxn id="7" idx="2"/>
          </p:cNvCxnSpPr>
          <p:nvPr/>
        </p:nvCxnSpPr>
        <p:spPr>
          <a:xfrm rot="10800000">
            <a:off x="9472339" y="4585089"/>
            <a:ext cx="519296" cy="513179"/>
          </a:xfrm>
          <a:prstGeom prst="curved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endCxn id="8" idx="2"/>
          </p:cNvCxnSpPr>
          <p:nvPr/>
        </p:nvCxnSpPr>
        <p:spPr>
          <a:xfrm flipV="1">
            <a:off x="10421991" y="4697403"/>
            <a:ext cx="739189" cy="400864"/>
          </a:xfrm>
          <a:prstGeom prst="curved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678124" y="3301956"/>
            <a:ext cx="949652" cy="276999"/>
          </a:xfrm>
          <a:prstGeom prst="rect">
            <a:avLst/>
          </a:prstGeom>
          <a:noFill/>
        </p:spPr>
        <p:txBody>
          <a:bodyPr wrap="square" rtlCol="0">
            <a:spAutoFit/>
          </a:bodyPr>
          <a:lstStyle/>
          <a:p>
            <a:r>
              <a:rPr lang="en-US" sz="1200" dirty="0" smtClean="0">
                <a:solidFill>
                  <a:schemeClr val="accent5"/>
                </a:solidFill>
              </a:rPr>
              <a:t>King_of</a:t>
            </a:r>
            <a:endParaRPr lang="en-US" sz="1200" dirty="0">
              <a:solidFill>
                <a:schemeClr val="accent5"/>
              </a:solidFill>
            </a:endParaRPr>
          </a:p>
        </p:txBody>
      </p:sp>
      <p:sp>
        <p:nvSpPr>
          <p:cNvPr id="16" name="TextBox 15"/>
          <p:cNvSpPr txBox="1"/>
          <p:nvPr/>
        </p:nvSpPr>
        <p:spPr>
          <a:xfrm>
            <a:off x="9371150" y="3301956"/>
            <a:ext cx="949652" cy="276999"/>
          </a:xfrm>
          <a:prstGeom prst="rect">
            <a:avLst/>
          </a:prstGeom>
          <a:noFill/>
        </p:spPr>
        <p:txBody>
          <a:bodyPr wrap="square" rtlCol="0">
            <a:spAutoFit/>
          </a:bodyPr>
          <a:lstStyle/>
          <a:p>
            <a:r>
              <a:rPr lang="en-US" sz="1200" dirty="0" smtClean="0">
                <a:solidFill>
                  <a:srgbClr val="FF0000"/>
                </a:solidFill>
              </a:rPr>
              <a:t>Queen_of</a:t>
            </a:r>
            <a:endParaRPr lang="en-US" sz="1200" dirty="0">
              <a:solidFill>
                <a:srgbClr val="FF0000"/>
              </a:solidFill>
            </a:endParaRPr>
          </a:p>
        </p:txBody>
      </p:sp>
      <p:sp>
        <p:nvSpPr>
          <p:cNvPr id="17" name="TextBox 16"/>
          <p:cNvSpPr txBox="1"/>
          <p:nvPr/>
        </p:nvSpPr>
        <p:spPr>
          <a:xfrm>
            <a:off x="9914206" y="3632236"/>
            <a:ext cx="949652" cy="276999"/>
          </a:xfrm>
          <a:prstGeom prst="rect">
            <a:avLst/>
          </a:prstGeom>
          <a:noFill/>
        </p:spPr>
        <p:txBody>
          <a:bodyPr wrap="square" rtlCol="0">
            <a:spAutoFit/>
          </a:bodyPr>
          <a:lstStyle/>
          <a:p>
            <a:r>
              <a:rPr lang="en-US" sz="1200" dirty="0" smtClean="0">
                <a:solidFill>
                  <a:srgbClr val="7030A0"/>
                </a:solidFill>
              </a:rPr>
              <a:t>Wife_of</a:t>
            </a:r>
            <a:endParaRPr lang="en-US" sz="1200" dirty="0">
              <a:solidFill>
                <a:srgbClr val="7030A0"/>
              </a:solidFill>
            </a:endParaRPr>
          </a:p>
        </p:txBody>
      </p:sp>
      <p:sp>
        <p:nvSpPr>
          <p:cNvPr id="18" name="TextBox 17"/>
          <p:cNvSpPr txBox="1"/>
          <p:nvPr/>
        </p:nvSpPr>
        <p:spPr>
          <a:xfrm>
            <a:off x="8896324" y="4801294"/>
            <a:ext cx="949652" cy="276999"/>
          </a:xfrm>
          <a:prstGeom prst="rect">
            <a:avLst/>
          </a:prstGeom>
          <a:noFill/>
        </p:spPr>
        <p:txBody>
          <a:bodyPr wrap="square" rtlCol="0">
            <a:spAutoFit/>
          </a:bodyPr>
          <a:lstStyle/>
          <a:p>
            <a:r>
              <a:rPr lang="en-US" sz="1200" dirty="0" smtClean="0">
                <a:solidFill>
                  <a:srgbClr val="00B0F0"/>
                </a:solidFill>
              </a:rPr>
              <a:t>Child_of</a:t>
            </a:r>
            <a:endParaRPr lang="en-US" sz="1200" dirty="0">
              <a:solidFill>
                <a:srgbClr val="00B0F0"/>
              </a:solidFill>
            </a:endParaRPr>
          </a:p>
        </p:txBody>
      </p:sp>
      <p:sp>
        <p:nvSpPr>
          <p:cNvPr id="19" name="TextBox 18"/>
          <p:cNvSpPr txBox="1"/>
          <p:nvPr/>
        </p:nvSpPr>
        <p:spPr>
          <a:xfrm>
            <a:off x="11007745" y="4841679"/>
            <a:ext cx="949652" cy="276999"/>
          </a:xfrm>
          <a:prstGeom prst="rect">
            <a:avLst/>
          </a:prstGeom>
          <a:noFill/>
        </p:spPr>
        <p:txBody>
          <a:bodyPr wrap="square" rtlCol="0">
            <a:spAutoFit/>
          </a:bodyPr>
          <a:lstStyle/>
          <a:p>
            <a:r>
              <a:rPr lang="en-US" sz="1200" dirty="0" smtClean="0">
                <a:solidFill>
                  <a:srgbClr val="00B0F0"/>
                </a:solidFill>
              </a:rPr>
              <a:t>Child_of</a:t>
            </a:r>
            <a:endParaRPr lang="en-US" sz="1200" dirty="0">
              <a:solidFill>
                <a:srgbClr val="00B0F0"/>
              </a:solidFill>
            </a:endParaRPr>
          </a:p>
        </p:txBody>
      </p:sp>
      <p:cxnSp>
        <p:nvCxnSpPr>
          <p:cNvPr id="20" name="Straight Arrow Connector 19"/>
          <p:cNvCxnSpPr>
            <a:stCxn id="7" idx="1"/>
            <a:endCxn id="6" idx="3"/>
          </p:cNvCxnSpPr>
          <p:nvPr/>
        </p:nvCxnSpPr>
        <p:spPr>
          <a:xfrm flipH="1">
            <a:off x="7781425" y="4309483"/>
            <a:ext cx="1077168" cy="108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986807" y="4044871"/>
            <a:ext cx="949652" cy="276999"/>
          </a:xfrm>
          <a:prstGeom prst="rect">
            <a:avLst/>
          </a:prstGeom>
          <a:noFill/>
        </p:spPr>
        <p:txBody>
          <a:bodyPr wrap="square" rtlCol="0">
            <a:spAutoFit/>
          </a:bodyPr>
          <a:lstStyle/>
          <a:p>
            <a:r>
              <a:rPr lang="en-US" sz="1200" dirty="0" smtClean="0">
                <a:solidFill>
                  <a:srgbClr val="00B0F0"/>
                </a:solidFill>
              </a:rPr>
              <a:t>Child_of</a:t>
            </a:r>
            <a:endParaRPr lang="en-US" sz="1200" dirty="0">
              <a:solidFill>
                <a:srgbClr val="00B0F0"/>
              </a:solidFill>
            </a:endParaRPr>
          </a:p>
        </p:txBody>
      </p:sp>
      <p:cxnSp>
        <p:nvCxnSpPr>
          <p:cNvPr id="22" name="Straight Arrow Connector 21"/>
          <p:cNvCxnSpPr>
            <a:stCxn id="10" idx="3"/>
            <a:endCxn id="9" idx="1"/>
          </p:cNvCxnSpPr>
          <p:nvPr/>
        </p:nvCxnSpPr>
        <p:spPr>
          <a:xfrm>
            <a:off x="8739372" y="5466401"/>
            <a:ext cx="927355" cy="35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843263" y="5184854"/>
            <a:ext cx="949652" cy="276999"/>
          </a:xfrm>
          <a:prstGeom prst="rect">
            <a:avLst/>
          </a:prstGeom>
          <a:noFill/>
        </p:spPr>
        <p:txBody>
          <a:bodyPr wrap="square" rtlCol="0">
            <a:spAutoFit/>
          </a:bodyPr>
          <a:lstStyle/>
          <a:p>
            <a:r>
              <a:rPr lang="en-US" sz="1200" dirty="0" smtClean="0">
                <a:solidFill>
                  <a:srgbClr val="7030A0"/>
                </a:solidFill>
              </a:rPr>
              <a:t>Wife_of</a:t>
            </a:r>
            <a:endParaRPr lang="en-US" sz="1200" dirty="0">
              <a:solidFill>
                <a:srgbClr val="7030A0"/>
              </a:solidFill>
            </a:endParaRPr>
          </a:p>
        </p:txBody>
      </p:sp>
      <p:sp>
        <p:nvSpPr>
          <p:cNvPr id="24" name="Rectangle 23"/>
          <p:cNvSpPr/>
          <p:nvPr/>
        </p:nvSpPr>
        <p:spPr>
          <a:xfrm>
            <a:off x="6374467" y="1893824"/>
            <a:ext cx="5652075" cy="4087116"/>
          </a:xfrm>
          <a:prstGeom prst="rect">
            <a:avLst/>
          </a:prstGeom>
          <a:noFill/>
          <a:ln>
            <a:solidFill>
              <a:schemeClr val="bg1">
                <a:lumMod val="6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Knowledge Graph</a:t>
            </a:r>
            <a:endParaRPr lang="en-US" sz="1400" dirty="0">
              <a:solidFill>
                <a:schemeClr val="tx1"/>
              </a:solidFill>
            </a:endParaRPr>
          </a:p>
        </p:txBody>
      </p:sp>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30"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3" name="新录音 14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46253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3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Knowledge Categories in Knowledge Graph</a:t>
            </a:r>
          </a:p>
        </p:txBody>
      </p:sp>
      <p:graphicFrame>
        <p:nvGraphicFramePr>
          <p:cNvPr id="4" name="Table 3"/>
          <p:cNvGraphicFramePr>
            <a:graphicFrameLocks noGrp="1"/>
          </p:cNvGraphicFramePr>
          <p:nvPr>
            <p:extLst>
              <p:ext uri="{D42A27DB-BD31-4B8C-83A1-F6EECF244321}">
                <p14:modId xmlns:p14="http://schemas.microsoft.com/office/powerpoint/2010/main" val="929238408"/>
              </p:ext>
            </p:extLst>
          </p:nvPr>
        </p:nvGraphicFramePr>
        <p:xfrm>
          <a:off x="1776118" y="2723810"/>
          <a:ext cx="1890185" cy="1284550"/>
        </p:xfrm>
        <a:graphic>
          <a:graphicData uri="http://schemas.openxmlformats.org/drawingml/2006/table">
            <a:tbl>
              <a:tblPr firstRow="1" bandRow="1">
                <a:tableStyleId>{F2DE63D5-997A-4646-A377-4702673A728D}</a:tableStyleId>
              </a:tblPr>
              <a:tblGrid>
                <a:gridCol w="1890185"/>
              </a:tblGrid>
              <a:tr h="278710">
                <a:tc>
                  <a:txBody>
                    <a:bodyPr/>
                    <a:lstStyle/>
                    <a:p>
                      <a:pPr algn="ctr"/>
                      <a:r>
                        <a:rPr lang="en-US" altLang="zh-CN" sz="1200" dirty="0" smtClean="0"/>
                        <a:t>United Kingdom</a:t>
                      </a:r>
                      <a:endParaRPr lang="en-US" sz="1200" b="1" dirty="0"/>
                    </a:p>
                  </a:txBody>
                  <a:tcPr/>
                </a:tc>
              </a:tr>
              <a:tr h="370840">
                <a:tc>
                  <a:txBody>
                    <a:bodyPr/>
                    <a:lstStyle/>
                    <a:p>
                      <a:pPr algn="l"/>
                      <a:r>
                        <a:rPr lang="en-US" sz="1200" dirty="0" smtClean="0"/>
                        <a:t>A</a:t>
                      </a:r>
                      <a:r>
                        <a:rPr lang="en-US" altLang="zh-CN" sz="1200" dirty="0" smtClean="0"/>
                        <a:t>lias: United Kingdom,  Great</a:t>
                      </a:r>
                      <a:r>
                        <a:rPr lang="en-US" altLang="zh-CN" sz="1200" baseline="0" dirty="0" smtClean="0"/>
                        <a:t> Britain, UK, U.K., GB, GBR, United Kingdom of Great Britain and Ireland, Britain</a:t>
                      </a:r>
                      <a:endParaRPr lang="en-US" sz="1200"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612890706"/>
              </p:ext>
            </p:extLst>
          </p:nvPr>
        </p:nvGraphicFramePr>
        <p:xfrm>
          <a:off x="1020335" y="4237079"/>
          <a:ext cx="1109305" cy="553388"/>
        </p:xfrm>
        <a:graphic>
          <a:graphicData uri="http://schemas.openxmlformats.org/drawingml/2006/table">
            <a:tbl>
              <a:tblPr firstRow="1" bandRow="1">
                <a:tableStyleId>{F2DE63D5-997A-4646-A377-4702673A728D}</a:tableStyleId>
              </a:tblPr>
              <a:tblGrid>
                <a:gridCol w="1109305"/>
              </a:tblGrid>
              <a:tr h="229797">
                <a:tc>
                  <a:txBody>
                    <a:bodyPr/>
                    <a:lstStyle/>
                    <a:p>
                      <a:pPr algn="ctr"/>
                      <a:r>
                        <a:rPr lang="en-US" sz="1200" b="1" dirty="0" smtClean="0"/>
                        <a:t>George VI</a:t>
                      </a:r>
                      <a:endParaRPr lang="en-US" sz="1200" b="1" dirty="0"/>
                    </a:p>
                  </a:txBody>
                  <a:tcPr/>
                </a:tc>
              </a:tr>
              <a:tr h="279068">
                <a:tc>
                  <a:txBody>
                    <a:bodyPr/>
                    <a:lstStyle/>
                    <a:p>
                      <a:pPr algn="l"/>
                      <a:r>
                        <a:rPr lang="en-US" sz="1200" dirty="0" smtClean="0"/>
                        <a:t>Gender: Male</a:t>
                      </a:r>
                      <a:endParaRPr lang="en-US" sz="12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64698259"/>
              </p:ext>
            </p:extLst>
          </p:nvPr>
        </p:nvGraphicFramePr>
        <p:xfrm>
          <a:off x="3206808" y="4237079"/>
          <a:ext cx="1227493" cy="551210"/>
        </p:xfrm>
        <a:graphic>
          <a:graphicData uri="http://schemas.openxmlformats.org/drawingml/2006/table">
            <a:tbl>
              <a:tblPr firstRow="1" bandRow="1">
                <a:tableStyleId>{F2DE63D5-997A-4646-A377-4702673A728D}</a:tableStyleId>
              </a:tblPr>
              <a:tblGrid>
                <a:gridCol w="1227493"/>
              </a:tblGrid>
              <a:tr h="272179">
                <a:tc>
                  <a:txBody>
                    <a:bodyPr/>
                    <a:lstStyle/>
                    <a:p>
                      <a:pPr algn="ctr"/>
                      <a:r>
                        <a:rPr lang="en-US" sz="1200" b="1" dirty="0" smtClean="0"/>
                        <a:t>Elizabeth II</a:t>
                      </a:r>
                      <a:endParaRPr lang="en-US" sz="1200" b="1" dirty="0"/>
                    </a:p>
                  </a:txBody>
                  <a:tcPr/>
                </a:tc>
              </a:tr>
              <a:tr h="276890">
                <a:tc>
                  <a:txBody>
                    <a:bodyPr/>
                    <a:lstStyle/>
                    <a:p>
                      <a:pPr algn="l"/>
                      <a:r>
                        <a:rPr lang="en-US" sz="1200" dirty="0" smtClean="0"/>
                        <a:t>Gender: Female</a:t>
                      </a:r>
                      <a:endParaRPr lang="en-US" sz="12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805470846"/>
              </p:ext>
            </p:extLst>
          </p:nvPr>
        </p:nvGraphicFramePr>
        <p:xfrm>
          <a:off x="4799232" y="4164336"/>
          <a:ext cx="1420327" cy="736268"/>
        </p:xfrm>
        <a:graphic>
          <a:graphicData uri="http://schemas.openxmlformats.org/drawingml/2006/table">
            <a:tbl>
              <a:tblPr firstRow="1" bandRow="1">
                <a:tableStyleId>{F2DE63D5-997A-4646-A377-4702673A728D}</a:tableStyleId>
              </a:tblPr>
              <a:tblGrid>
                <a:gridCol w="1420327"/>
              </a:tblGrid>
              <a:tr h="229797">
                <a:tc>
                  <a:txBody>
                    <a:bodyPr/>
                    <a:lstStyle/>
                    <a:p>
                      <a:pPr algn="ctr"/>
                      <a:r>
                        <a:rPr lang="en-US" sz="1200" b="1" dirty="0" smtClean="0"/>
                        <a:t>Prince Philip, Duke</a:t>
                      </a:r>
                      <a:r>
                        <a:rPr lang="en-US" sz="1200" b="1" baseline="0" dirty="0" smtClean="0"/>
                        <a:t> of Edinburgh</a:t>
                      </a:r>
                      <a:endParaRPr lang="en-US" sz="1200" b="1" dirty="0"/>
                    </a:p>
                  </a:txBody>
                  <a:tcPr/>
                </a:tc>
              </a:tr>
              <a:tr h="279068">
                <a:tc>
                  <a:txBody>
                    <a:bodyPr/>
                    <a:lstStyle/>
                    <a:p>
                      <a:pPr algn="l"/>
                      <a:r>
                        <a:rPr lang="en-US" sz="1200" dirty="0" smtClean="0"/>
                        <a:t>Gender: Male</a:t>
                      </a:r>
                      <a:endParaRPr lang="en-US" sz="120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55643137"/>
              </p:ext>
            </p:extLst>
          </p:nvPr>
        </p:nvGraphicFramePr>
        <p:xfrm>
          <a:off x="4014942" y="5301819"/>
          <a:ext cx="1211944" cy="736268"/>
        </p:xfrm>
        <a:graphic>
          <a:graphicData uri="http://schemas.openxmlformats.org/drawingml/2006/table">
            <a:tbl>
              <a:tblPr firstRow="1" bandRow="1">
                <a:tableStyleId>{F2DE63D5-997A-4646-A377-4702673A728D}</a:tableStyleId>
              </a:tblPr>
              <a:tblGrid>
                <a:gridCol w="1211944"/>
              </a:tblGrid>
              <a:tr h="433526">
                <a:tc>
                  <a:txBody>
                    <a:bodyPr/>
                    <a:lstStyle/>
                    <a:p>
                      <a:pPr algn="ctr"/>
                      <a:r>
                        <a:rPr lang="en-US" sz="1200" b="1" dirty="0" smtClean="0"/>
                        <a:t>Charles, Prince</a:t>
                      </a:r>
                      <a:r>
                        <a:rPr lang="en-US" sz="1200" b="1" baseline="0" dirty="0" smtClean="0"/>
                        <a:t> of Wales</a:t>
                      </a:r>
                      <a:endParaRPr lang="en-US" sz="1200" b="1" dirty="0"/>
                    </a:p>
                  </a:txBody>
                  <a:tcPr/>
                </a:tc>
              </a:tr>
              <a:tr h="279068">
                <a:tc>
                  <a:txBody>
                    <a:bodyPr/>
                    <a:lstStyle/>
                    <a:p>
                      <a:pPr algn="l"/>
                      <a:r>
                        <a:rPr lang="en-US" sz="1200" dirty="0" smtClean="0"/>
                        <a:t>Gender: Male</a:t>
                      </a:r>
                      <a:endParaRPr lang="en-US" sz="12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99582751"/>
              </p:ext>
            </p:extLst>
          </p:nvPr>
        </p:nvGraphicFramePr>
        <p:xfrm>
          <a:off x="1875643" y="5301468"/>
          <a:ext cx="1211944" cy="736268"/>
        </p:xfrm>
        <a:graphic>
          <a:graphicData uri="http://schemas.openxmlformats.org/drawingml/2006/table">
            <a:tbl>
              <a:tblPr firstRow="1" bandRow="1">
                <a:tableStyleId>{F2DE63D5-997A-4646-A377-4702673A728D}</a:tableStyleId>
              </a:tblPr>
              <a:tblGrid>
                <a:gridCol w="1211944"/>
              </a:tblGrid>
              <a:tr h="229797">
                <a:tc>
                  <a:txBody>
                    <a:bodyPr/>
                    <a:lstStyle/>
                    <a:p>
                      <a:pPr algn="ctr"/>
                      <a:r>
                        <a:rPr lang="en-US" sz="1200" b="1" dirty="0" smtClean="0"/>
                        <a:t>Diana, Princess</a:t>
                      </a:r>
                      <a:r>
                        <a:rPr lang="en-US" sz="1200" b="1" baseline="0" dirty="0" smtClean="0"/>
                        <a:t> of Wales</a:t>
                      </a:r>
                      <a:endParaRPr lang="en-US" sz="1200" b="1" dirty="0"/>
                    </a:p>
                  </a:txBody>
                  <a:tcPr/>
                </a:tc>
              </a:tr>
              <a:tr h="279068">
                <a:tc>
                  <a:txBody>
                    <a:bodyPr/>
                    <a:lstStyle/>
                    <a:p>
                      <a:pPr algn="l"/>
                      <a:r>
                        <a:rPr lang="en-US" sz="1200" dirty="0" smtClean="0"/>
                        <a:t>Gender: Female</a:t>
                      </a:r>
                      <a:endParaRPr lang="en-US" sz="1200" dirty="0"/>
                    </a:p>
                  </a:txBody>
                  <a:tcPr/>
                </a:tc>
              </a:tr>
            </a:tbl>
          </a:graphicData>
        </a:graphic>
      </p:graphicFrame>
      <p:cxnSp>
        <p:nvCxnSpPr>
          <p:cNvPr id="10" name="Curved Connector 9"/>
          <p:cNvCxnSpPr>
            <a:stCxn id="6" idx="0"/>
            <a:endCxn id="4" idx="3"/>
          </p:cNvCxnSpPr>
          <p:nvPr/>
        </p:nvCxnSpPr>
        <p:spPr>
          <a:xfrm rot="16200000" flipV="1">
            <a:off x="3307932" y="3724456"/>
            <a:ext cx="870994" cy="154251"/>
          </a:xfrm>
          <a:prstGeom prst="curved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5" idx="0"/>
            <a:endCxn id="4" idx="1"/>
          </p:cNvCxnSpPr>
          <p:nvPr/>
        </p:nvCxnSpPr>
        <p:spPr>
          <a:xfrm rot="5400000" flipH="1" flipV="1">
            <a:off x="1240055" y="3701017"/>
            <a:ext cx="870994" cy="201131"/>
          </a:xfrm>
          <a:prstGeom prst="curved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rot="18335031">
            <a:off x="3826568" y="3700180"/>
            <a:ext cx="2026416" cy="2417504"/>
          </a:xfrm>
          <a:prstGeom prst="arc">
            <a:avLst>
              <a:gd name="adj1" fmla="val 16088967"/>
              <a:gd name="adj2" fmla="val 533063"/>
            </a:avLst>
          </a:prstGeom>
          <a:ln w="28575">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cxnSp>
        <p:nvCxnSpPr>
          <p:cNvPr id="13" name="Curved Connector 12"/>
          <p:cNvCxnSpPr>
            <a:endCxn id="6" idx="2"/>
          </p:cNvCxnSpPr>
          <p:nvPr/>
        </p:nvCxnSpPr>
        <p:spPr>
          <a:xfrm rot="10800000">
            <a:off x="3820554" y="4788290"/>
            <a:ext cx="519296" cy="513179"/>
          </a:xfrm>
          <a:prstGeom prst="curved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endCxn id="7" idx="2"/>
          </p:cNvCxnSpPr>
          <p:nvPr/>
        </p:nvCxnSpPr>
        <p:spPr>
          <a:xfrm flipV="1">
            <a:off x="4770206" y="4900604"/>
            <a:ext cx="739189" cy="400864"/>
          </a:xfrm>
          <a:prstGeom prst="curved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26339" y="3505157"/>
            <a:ext cx="949652" cy="276999"/>
          </a:xfrm>
          <a:prstGeom prst="rect">
            <a:avLst/>
          </a:prstGeom>
          <a:noFill/>
        </p:spPr>
        <p:txBody>
          <a:bodyPr wrap="square" rtlCol="0">
            <a:spAutoFit/>
          </a:bodyPr>
          <a:lstStyle/>
          <a:p>
            <a:r>
              <a:rPr lang="en-US" sz="1200" dirty="0" smtClean="0">
                <a:solidFill>
                  <a:schemeClr val="accent5"/>
                </a:solidFill>
              </a:rPr>
              <a:t>King_of</a:t>
            </a:r>
            <a:endParaRPr lang="en-US" sz="1200" dirty="0">
              <a:solidFill>
                <a:schemeClr val="accent5"/>
              </a:solidFill>
            </a:endParaRPr>
          </a:p>
        </p:txBody>
      </p:sp>
      <p:sp>
        <p:nvSpPr>
          <p:cNvPr id="16" name="TextBox 15"/>
          <p:cNvSpPr txBox="1"/>
          <p:nvPr/>
        </p:nvSpPr>
        <p:spPr>
          <a:xfrm>
            <a:off x="3719365" y="3505157"/>
            <a:ext cx="949652" cy="276999"/>
          </a:xfrm>
          <a:prstGeom prst="rect">
            <a:avLst/>
          </a:prstGeom>
          <a:noFill/>
        </p:spPr>
        <p:txBody>
          <a:bodyPr wrap="square" rtlCol="0">
            <a:spAutoFit/>
          </a:bodyPr>
          <a:lstStyle/>
          <a:p>
            <a:r>
              <a:rPr lang="en-US" sz="1200" dirty="0" smtClean="0">
                <a:solidFill>
                  <a:srgbClr val="FF0000"/>
                </a:solidFill>
              </a:rPr>
              <a:t>Queen_of</a:t>
            </a:r>
            <a:endParaRPr lang="en-US" sz="1200" dirty="0">
              <a:solidFill>
                <a:srgbClr val="FF0000"/>
              </a:solidFill>
            </a:endParaRPr>
          </a:p>
        </p:txBody>
      </p:sp>
      <p:sp>
        <p:nvSpPr>
          <p:cNvPr id="17" name="TextBox 16"/>
          <p:cNvSpPr txBox="1"/>
          <p:nvPr/>
        </p:nvSpPr>
        <p:spPr>
          <a:xfrm>
            <a:off x="4262421" y="3835437"/>
            <a:ext cx="949652" cy="276999"/>
          </a:xfrm>
          <a:prstGeom prst="rect">
            <a:avLst/>
          </a:prstGeom>
          <a:noFill/>
        </p:spPr>
        <p:txBody>
          <a:bodyPr wrap="square" rtlCol="0">
            <a:spAutoFit/>
          </a:bodyPr>
          <a:lstStyle/>
          <a:p>
            <a:r>
              <a:rPr lang="en-US" sz="1200" dirty="0" smtClean="0">
                <a:solidFill>
                  <a:srgbClr val="7030A0"/>
                </a:solidFill>
              </a:rPr>
              <a:t>Wife_of</a:t>
            </a:r>
            <a:endParaRPr lang="en-US" sz="1200" dirty="0">
              <a:solidFill>
                <a:srgbClr val="7030A0"/>
              </a:solidFill>
            </a:endParaRPr>
          </a:p>
        </p:txBody>
      </p:sp>
      <p:sp>
        <p:nvSpPr>
          <p:cNvPr id="18" name="TextBox 17"/>
          <p:cNvSpPr txBox="1"/>
          <p:nvPr/>
        </p:nvSpPr>
        <p:spPr>
          <a:xfrm>
            <a:off x="3244539" y="5004495"/>
            <a:ext cx="949652" cy="276999"/>
          </a:xfrm>
          <a:prstGeom prst="rect">
            <a:avLst/>
          </a:prstGeom>
          <a:noFill/>
        </p:spPr>
        <p:txBody>
          <a:bodyPr wrap="square" rtlCol="0">
            <a:spAutoFit/>
          </a:bodyPr>
          <a:lstStyle/>
          <a:p>
            <a:r>
              <a:rPr lang="en-US" sz="1200" dirty="0" smtClean="0">
                <a:solidFill>
                  <a:srgbClr val="00B0F0"/>
                </a:solidFill>
              </a:rPr>
              <a:t>Child_of</a:t>
            </a:r>
            <a:endParaRPr lang="en-US" sz="1200" dirty="0">
              <a:solidFill>
                <a:srgbClr val="00B0F0"/>
              </a:solidFill>
            </a:endParaRPr>
          </a:p>
        </p:txBody>
      </p:sp>
      <p:sp>
        <p:nvSpPr>
          <p:cNvPr id="19" name="TextBox 18"/>
          <p:cNvSpPr txBox="1"/>
          <p:nvPr/>
        </p:nvSpPr>
        <p:spPr>
          <a:xfrm>
            <a:off x="5355960" y="5044880"/>
            <a:ext cx="949652" cy="276999"/>
          </a:xfrm>
          <a:prstGeom prst="rect">
            <a:avLst/>
          </a:prstGeom>
          <a:noFill/>
        </p:spPr>
        <p:txBody>
          <a:bodyPr wrap="square" rtlCol="0">
            <a:spAutoFit/>
          </a:bodyPr>
          <a:lstStyle/>
          <a:p>
            <a:r>
              <a:rPr lang="en-US" sz="1200" dirty="0" smtClean="0">
                <a:solidFill>
                  <a:srgbClr val="00B0F0"/>
                </a:solidFill>
              </a:rPr>
              <a:t>Child_of</a:t>
            </a:r>
            <a:endParaRPr lang="en-US" sz="1200" dirty="0">
              <a:solidFill>
                <a:srgbClr val="00B0F0"/>
              </a:solidFill>
            </a:endParaRPr>
          </a:p>
        </p:txBody>
      </p:sp>
      <p:cxnSp>
        <p:nvCxnSpPr>
          <p:cNvPr id="20" name="Straight Arrow Connector 19"/>
          <p:cNvCxnSpPr>
            <a:stCxn id="6" idx="1"/>
            <a:endCxn id="5" idx="3"/>
          </p:cNvCxnSpPr>
          <p:nvPr/>
        </p:nvCxnSpPr>
        <p:spPr>
          <a:xfrm flipH="1">
            <a:off x="2129640" y="4512684"/>
            <a:ext cx="1077168" cy="108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335022" y="4248072"/>
            <a:ext cx="949652" cy="276999"/>
          </a:xfrm>
          <a:prstGeom prst="rect">
            <a:avLst/>
          </a:prstGeom>
          <a:noFill/>
        </p:spPr>
        <p:txBody>
          <a:bodyPr wrap="square" rtlCol="0">
            <a:spAutoFit/>
          </a:bodyPr>
          <a:lstStyle/>
          <a:p>
            <a:r>
              <a:rPr lang="en-US" sz="1200" dirty="0" smtClean="0">
                <a:solidFill>
                  <a:srgbClr val="00B0F0"/>
                </a:solidFill>
              </a:rPr>
              <a:t>Child_of</a:t>
            </a:r>
            <a:endParaRPr lang="en-US" sz="1200" dirty="0">
              <a:solidFill>
                <a:srgbClr val="00B0F0"/>
              </a:solidFill>
            </a:endParaRPr>
          </a:p>
        </p:txBody>
      </p:sp>
      <p:cxnSp>
        <p:nvCxnSpPr>
          <p:cNvPr id="22" name="Straight Arrow Connector 21"/>
          <p:cNvCxnSpPr>
            <a:stCxn id="9" idx="3"/>
            <a:endCxn id="8" idx="1"/>
          </p:cNvCxnSpPr>
          <p:nvPr/>
        </p:nvCxnSpPr>
        <p:spPr>
          <a:xfrm>
            <a:off x="3087587" y="5669602"/>
            <a:ext cx="927355" cy="35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191478" y="5388055"/>
            <a:ext cx="949652" cy="276999"/>
          </a:xfrm>
          <a:prstGeom prst="rect">
            <a:avLst/>
          </a:prstGeom>
          <a:noFill/>
        </p:spPr>
        <p:txBody>
          <a:bodyPr wrap="square" rtlCol="0">
            <a:spAutoFit/>
          </a:bodyPr>
          <a:lstStyle/>
          <a:p>
            <a:r>
              <a:rPr lang="en-US" sz="1200" dirty="0" smtClean="0">
                <a:solidFill>
                  <a:srgbClr val="7030A0"/>
                </a:solidFill>
              </a:rPr>
              <a:t>Wife_of</a:t>
            </a:r>
            <a:endParaRPr lang="en-US" sz="1200" dirty="0">
              <a:solidFill>
                <a:srgbClr val="7030A0"/>
              </a:solidFill>
            </a:endParaRPr>
          </a:p>
        </p:txBody>
      </p:sp>
      <p:graphicFrame>
        <p:nvGraphicFramePr>
          <p:cNvPr id="24" name="Table 23"/>
          <p:cNvGraphicFramePr>
            <a:graphicFrameLocks noGrp="1"/>
          </p:cNvGraphicFramePr>
          <p:nvPr>
            <p:extLst>
              <p:ext uri="{D42A27DB-BD31-4B8C-83A1-F6EECF244321}">
                <p14:modId xmlns:p14="http://schemas.microsoft.com/office/powerpoint/2010/main" val="595435476"/>
              </p:ext>
            </p:extLst>
          </p:nvPr>
        </p:nvGraphicFramePr>
        <p:xfrm>
          <a:off x="7842598" y="2546104"/>
          <a:ext cx="1484490" cy="636463"/>
        </p:xfrm>
        <a:graphic>
          <a:graphicData uri="http://schemas.openxmlformats.org/drawingml/2006/table">
            <a:tbl>
              <a:tblPr firstRow="1" bandRow="1">
                <a:tableStyleId>{912C8C85-51F0-491E-9774-3900AFEF0FD7}</a:tableStyleId>
              </a:tblPr>
              <a:tblGrid>
                <a:gridCol w="1484490"/>
              </a:tblGrid>
              <a:tr h="272173">
                <a:tc>
                  <a:txBody>
                    <a:bodyPr/>
                    <a:lstStyle/>
                    <a:p>
                      <a:pPr algn="ctr"/>
                      <a:r>
                        <a:rPr lang="en-US" sz="1200" dirty="0" smtClean="0"/>
                        <a:t>King_of</a:t>
                      </a:r>
                      <a:endParaRPr lang="en-US" sz="1200" b="1" dirty="0"/>
                    </a:p>
                  </a:txBody>
                  <a:tcPr/>
                </a:tc>
              </a:tr>
              <a:tr h="362143">
                <a:tc>
                  <a:txBody>
                    <a:bodyPr/>
                    <a:lstStyle/>
                    <a:p>
                      <a:pPr algn="l"/>
                      <a:r>
                        <a:rPr lang="en-US" sz="1200" dirty="0" smtClean="0"/>
                        <a:t>&lt;George VI, Britain&gt;</a:t>
                      </a:r>
                      <a:endParaRPr lang="en-US" sz="1200" dirty="0"/>
                    </a:p>
                  </a:txBody>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565849279"/>
              </p:ext>
            </p:extLst>
          </p:nvPr>
        </p:nvGraphicFramePr>
        <p:xfrm>
          <a:off x="7842599" y="3355223"/>
          <a:ext cx="1493820" cy="636463"/>
        </p:xfrm>
        <a:graphic>
          <a:graphicData uri="http://schemas.openxmlformats.org/drawingml/2006/table">
            <a:tbl>
              <a:tblPr firstRow="1" bandRow="1">
                <a:tableStyleId>{912C8C85-51F0-491E-9774-3900AFEF0FD7}</a:tableStyleId>
              </a:tblPr>
              <a:tblGrid>
                <a:gridCol w="1493820"/>
              </a:tblGrid>
              <a:tr h="272173">
                <a:tc>
                  <a:txBody>
                    <a:bodyPr/>
                    <a:lstStyle/>
                    <a:p>
                      <a:pPr algn="ctr"/>
                      <a:r>
                        <a:rPr lang="en-US" sz="1200" dirty="0" smtClean="0"/>
                        <a:t>Queen_of</a:t>
                      </a:r>
                      <a:endParaRPr lang="en-US" sz="1200" b="1" dirty="0"/>
                    </a:p>
                  </a:txBody>
                  <a:tcPr/>
                </a:tc>
              </a:tr>
              <a:tr h="362143">
                <a:tc>
                  <a:txBody>
                    <a:bodyPr/>
                    <a:lstStyle/>
                    <a:p>
                      <a:pPr algn="l"/>
                      <a:r>
                        <a:rPr lang="en-US" sz="1200" dirty="0" smtClean="0"/>
                        <a:t>&lt;Elizabeth</a:t>
                      </a:r>
                      <a:r>
                        <a:rPr lang="en-US" sz="1200" baseline="0" dirty="0" smtClean="0"/>
                        <a:t> II</a:t>
                      </a:r>
                      <a:r>
                        <a:rPr lang="en-US" sz="1200" dirty="0" smtClean="0"/>
                        <a:t>, Britain&gt;</a:t>
                      </a:r>
                      <a:endParaRPr lang="en-US" sz="1200" dirty="0"/>
                    </a:p>
                  </a:txBody>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3171232964"/>
              </p:ext>
            </p:extLst>
          </p:nvPr>
        </p:nvGraphicFramePr>
        <p:xfrm>
          <a:off x="9469236" y="2221255"/>
          <a:ext cx="1929248" cy="731520"/>
        </p:xfrm>
        <a:graphic>
          <a:graphicData uri="http://schemas.openxmlformats.org/drawingml/2006/table">
            <a:tbl>
              <a:tblPr firstRow="1" bandRow="1">
                <a:tableStyleId>{912C8C85-51F0-491E-9774-3900AFEF0FD7}</a:tableStyleId>
              </a:tblPr>
              <a:tblGrid>
                <a:gridCol w="1929248"/>
              </a:tblGrid>
              <a:tr h="272173">
                <a:tc>
                  <a:txBody>
                    <a:bodyPr/>
                    <a:lstStyle/>
                    <a:p>
                      <a:pPr algn="ctr"/>
                      <a:r>
                        <a:rPr lang="en-US" sz="1200" dirty="0" smtClean="0"/>
                        <a:t>Wife_of</a:t>
                      </a:r>
                      <a:endParaRPr lang="en-US" sz="1200" b="1" dirty="0"/>
                    </a:p>
                  </a:txBody>
                  <a:tcPr/>
                </a:tc>
              </a:tr>
              <a:tr h="362143">
                <a:tc>
                  <a:txBody>
                    <a:bodyPr/>
                    <a:lstStyle/>
                    <a:p>
                      <a:pPr algn="l"/>
                      <a:r>
                        <a:rPr lang="en-US" sz="1200" dirty="0" smtClean="0"/>
                        <a:t>&lt;Elizabeth II, Prince Philip&gt;</a:t>
                      </a:r>
                    </a:p>
                    <a:p>
                      <a:pPr algn="l"/>
                      <a:r>
                        <a:rPr lang="en-US" sz="1200" dirty="0" smtClean="0"/>
                        <a:t>&lt;Diana, Charles&gt;</a:t>
                      </a:r>
                      <a:endParaRPr lang="en-US" sz="1200" dirty="0"/>
                    </a:p>
                  </a:txBody>
                  <a:tcPr/>
                </a:tc>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1765305956"/>
              </p:ext>
            </p:extLst>
          </p:nvPr>
        </p:nvGraphicFramePr>
        <p:xfrm>
          <a:off x="9472345" y="3076360"/>
          <a:ext cx="1926139" cy="914400"/>
        </p:xfrm>
        <a:graphic>
          <a:graphicData uri="http://schemas.openxmlformats.org/drawingml/2006/table">
            <a:tbl>
              <a:tblPr firstRow="1" bandRow="1">
                <a:tableStyleId>{912C8C85-51F0-491E-9774-3900AFEF0FD7}</a:tableStyleId>
              </a:tblPr>
              <a:tblGrid>
                <a:gridCol w="1926139"/>
              </a:tblGrid>
              <a:tr h="272173">
                <a:tc>
                  <a:txBody>
                    <a:bodyPr/>
                    <a:lstStyle/>
                    <a:p>
                      <a:pPr algn="ctr"/>
                      <a:r>
                        <a:rPr lang="en-US" sz="1200" dirty="0" smtClean="0"/>
                        <a:t>Child_of</a:t>
                      </a:r>
                      <a:endParaRPr lang="en-US" sz="1200" b="1" dirty="0"/>
                    </a:p>
                  </a:txBody>
                  <a:tcPr/>
                </a:tc>
              </a:tr>
              <a:tr h="362143">
                <a:tc>
                  <a:txBody>
                    <a:bodyPr/>
                    <a:lstStyle/>
                    <a:p>
                      <a:pPr algn="l"/>
                      <a:r>
                        <a:rPr lang="en-US" sz="1200" dirty="0" smtClean="0"/>
                        <a:t>&lt;Elizabeth II, George VI&gt;</a:t>
                      </a:r>
                    </a:p>
                    <a:p>
                      <a:pPr algn="l"/>
                      <a:r>
                        <a:rPr lang="en-US" sz="1200" dirty="0" smtClean="0"/>
                        <a:t>&lt;C</a:t>
                      </a:r>
                      <a:r>
                        <a:rPr lang="en-US" altLang="zh-CN" sz="1200" dirty="0" smtClean="0"/>
                        <a:t>harles</a:t>
                      </a:r>
                      <a:r>
                        <a:rPr lang="en-US" sz="1200" dirty="0" smtClean="0"/>
                        <a:t>, Elizabeth</a:t>
                      </a:r>
                      <a:r>
                        <a:rPr lang="en-US" sz="1200" baseline="0" dirty="0" smtClean="0"/>
                        <a:t> II</a:t>
                      </a:r>
                      <a:r>
                        <a:rPr lang="en-US" sz="1200" dirty="0" smtClean="0"/>
                        <a:t>&gt;</a:t>
                      </a:r>
                    </a:p>
                    <a:p>
                      <a:pPr algn="l"/>
                      <a:r>
                        <a:rPr lang="en-US" sz="1200" dirty="0" smtClean="0"/>
                        <a:t>&lt;Charles, Prince Philip&gt;</a:t>
                      </a:r>
                      <a:endParaRPr lang="en-US" sz="1200" dirty="0"/>
                    </a:p>
                  </a:txBody>
                  <a:tcPr/>
                </a:tc>
              </a:tr>
            </a:tbl>
          </a:graphicData>
        </a:graphic>
      </p:graphicFrame>
      <p:sp>
        <p:nvSpPr>
          <p:cNvPr id="28" name="Rectangle 27"/>
          <p:cNvSpPr/>
          <p:nvPr/>
        </p:nvSpPr>
        <p:spPr>
          <a:xfrm>
            <a:off x="7703561" y="2097024"/>
            <a:ext cx="3797559" cy="2015412"/>
          </a:xfrm>
          <a:prstGeom prst="rect">
            <a:avLst/>
          </a:prstGeom>
          <a:noFill/>
          <a:ln>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Relation Knowledge</a:t>
            </a:r>
            <a:endParaRPr lang="en-US" sz="1400" dirty="0">
              <a:solidFill>
                <a:schemeClr val="tx1"/>
              </a:solidFill>
            </a:endParaRPr>
          </a:p>
        </p:txBody>
      </p:sp>
      <p:sp>
        <p:nvSpPr>
          <p:cNvPr id="29" name="Rectangle 28"/>
          <p:cNvSpPr/>
          <p:nvPr/>
        </p:nvSpPr>
        <p:spPr>
          <a:xfrm>
            <a:off x="7703560" y="4271066"/>
            <a:ext cx="3797559" cy="1913075"/>
          </a:xfrm>
          <a:prstGeom prst="rect">
            <a:avLst/>
          </a:prstGeom>
          <a:noFill/>
          <a:ln>
            <a:solidFill>
              <a:srgbClr val="0070C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Categorical Knowledge</a:t>
            </a:r>
          </a:p>
          <a:p>
            <a:endParaRPr lang="en-US" sz="1400" dirty="0">
              <a:solidFill>
                <a:schemeClr val="tx1"/>
              </a:solidFill>
            </a:endParaRPr>
          </a:p>
        </p:txBody>
      </p:sp>
      <p:graphicFrame>
        <p:nvGraphicFramePr>
          <p:cNvPr id="30" name="Table 29"/>
          <p:cNvGraphicFramePr>
            <a:graphicFrameLocks noGrp="1"/>
          </p:cNvGraphicFramePr>
          <p:nvPr>
            <p:extLst>
              <p:ext uri="{D42A27DB-BD31-4B8C-83A1-F6EECF244321}">
                <p14:modId xmlns:p14="http://schemas.microsoft.com/office/powerpoint/2010/main" val="3145972110"/>
              </p:ext>
            </p:extLst>
          </p:nvPr>
        </p:nvGraphicFramePr>
        <p:xfrm>
          <a:off x="7851931" y="4591043"/>
          <a:ext cx="1722425" cy="1476216"/>
        </p:xfrm>
        <a:graphic>
          <a:graphicData uri="http://schemas.openxmlformats.org/drawingml/2006/table">
            <a:tbl>
              <a:tblPr firstRow="1" bandRow="1">
                <a:tableStyleId>{5A111915-BE36-4E01-A7E5-04B1672EAD32}</a:tableStyleId>
              </a:tblPr>
              <a:tblGrid>
                <a:gridCol w="1722425"/>
              </a:tblGrid>
              <a:tr h="287496">
                <a:tc>
                  <a:txBody>
                    <a:bodyPr/>
                    <a:lstStyle/>
                    <a:p>
                      <a:pPr algn="ctr"/>
                      <a:r>
                        <a:rPr lang="en-US" sz="1200" dirty="0" smtClean="0"/>
                        <a:t>Synonyms</a:t>
                      </a:r>
                      <a:r>
                        <a:rPr lang="en-US" sz="1200" baseline="0" dirty="0" smtClean="0"/>
                        <a:t> of U.K.</a:t>
                      </a:r>
                      <a:endParaRPr lang="en-US" sz="1200" b="1" dirty="0"/>
                    </a:p>
                  </a:txBody>
                  <a:tcPr/>
                </a:tc>
              </a:tr>
              <a:tr h="1048760">
                <a:tc>
                  <a:txBody>
                    <a:bodyPr/>
                    <a:lstStyle/>
                    <a:p>
                      <a:pPr algn="l"/>
                      <a:r>
                        <a:rPr lang="en-US" sz="1200" dirty="0" smtClean="0"/>
                        <a:t>Britain,</a:t>
                      </a:r>
                      <a:r>
                        <a:rPr lang="en-US" sz="1200" baseline="0" dirty="0" smtClean="0"/>
                        <a:t> United Kingdom</a:t>
                      </a:r>
                    </a:p>
                    <a:p>
                      <a:pPr algn="l"/>
                      <a:r>
                        <a:rPr lang="en-US" sz="1200" baseline="0" dirty="0" smtClean="0"/>
                        <a:t>, Great Britain, UK, U.K., GB, GBR, United Kingdom of Great Britain and Ireland</a:t>
                      </a:r>
                    </a:p>
                    <a:p>
                      <a:pPr algn="l"/>
                      <a:endParaRPr lang="en-US" sz="1200" baseline="0" dirty="0" smtClean="0"/>
                    </a:p>
                  </a:txBody>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646417956"/>
              </p:ext>
            </p:extLst>
          </p:nvPr>
        </p:nvGraphicFramePr>
        <p:xfrm>
          <a:off x="9727380" y="4534275"/>
          <a:ext cx="1680433" cy="731520"/>
        </p:xfrm>
        <a:graphic>
          <a:graphicData uri="http://schemas.openxmlformats.org/drawingml/2006/table">
            <a:tbl>
              <a:tblPr firstRow="1" bandRow="1">
                <a:tableStyleId>{5A111915-BE36-4E01-A7E5-04B1672EAD32}</a:tableStyleId>
              </a:tblPr>
              <a:tblGrid>
                <a:gridCol w="1680433"/>
              </a:tblGrid>
              <a:tr h="272173">
                <a:tc>
                  <a:txBody>
                    <a:bodyPr/>
                    <a:lstStyle/>
                    <a:p>
                      <a:pPr algn="ctr"/>
                      <a:r>
                        <a:rPr lang="en-US" sz="1200" dirty="0" smtClean="0"/>
                        <a:t>Male</a:t>
                      </a:r>
                      <a:endParaRPr lang="en-US" sz="1200" b="1" dirty="0"/>
                    </a:p>
                  </a:txBody>
                  <a:tcPr/>
                </a:tc>
              </a:tr>
              <a:tr h="362143">
                <a:tc>
                  <a:txBody>
                    <a:bodyPr/>
                    <a:lstStyle/>
                    <a:p>
                      <a:pPr algn="l"/>
                      <a:r>
                        <a:rPr lang="en-US" sz="1200" dirty="0" smtClean="0"/>
                        <a:t>George VI, Prince Philip, Charles</a:t>
                      </a:r>
                      <a:endParaRPr lang="en-US" sz="1200" baseline="0" dirty="0" smtClean="0"/>
                    </a:p>
                  </a:txBody>
                  <a:tcPr/>
                </a:tc>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3681437859"/>
              </p:ext>
            </p:extLst>
          </p:nvPr>
        </p:nvGraphicFramePr>
        <p:xfrm>
          <a:off x="9736712" y="5415738"/>
          <a:ext cx="1680433" cy="636463"/>
        </p:xfrm>
        <a:graphic>
          <a:graphicData uri="http://schemas.openxmlformats.org/drawingml/2006/table">
            <a:tbl>
              <a:tblPr firstRow="1" bandRow="1">
                <a:tableStyleId>{5A111915-BE36-4E01-A7E5-04B1672EAD32}</a:tableStyleId>
              </a:tblPr>
              <a:tblGrid>
                <a:gridCol w="1680433"/>
              </a:tblGrid>
              <a:tr h="272173">
                <a:tc>
                  <a:txBody>
                    <a:bodyPr/>
                    <a:lstStyle/>
                    <a:p>
                      <a:pPr algn="ctr"/>
                      <a:r>
                        <a:rPr lang="en-US" sz="1200" dirty="0" smtClean="0"/>
                        <a:t>Female</a:t>
                      </a:r>
                      <a:endParaRPr lang="en-US" sz="1200" b="1" dirty="0"/>
                    </a:p>
                  </a:txBody>
                  <a:tcPr/>
                </a:tc>
              </a:tr>
              <a:tr h="362143">
                <a:tc>
                  <a:txBody>
                    <a:bodyPr/>
                    <a:lstStyle/>
                    <a:p>
                      <a:pPr algn="l"/>
                      <a:r>
                        <a:rPr lang="en-US" sz="1200" dirty="0" smtClean="0"/>
                        <a:t>Elizabeth II, Diana</a:t>
                      </a:r>
                      <a:endParaRPr lang="en-US" sz="1200" baseline="0" dirty="0" smtClean="0"/>
                    </a:p>
                  </a:txBody>
                  <a:tcPr/>
                </a:tc>
              </a:tr>
            </a:tbl>
          </a:graphicData>
        </a:graphic>
      </p:graphicFrame>
      <p:sp>
        <p:nvSpPr>
          <p:cNvPr id="33" name="Right Arrow 32"/>
          <p:cNvSpPr/>
          <p:nvPr/>
        </p:nvSpPr>
        <p:spPr>
          <a:xfrm>
            <a:off x="6540877" y="3849217"/>
            <a:ext cx="923731" cy="67585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722682" y="2097025"/>
            <a:ext cx="5652075" cy="4087116"/>
          </a:xfrm>
          <a:prstGeom prst="rect">
            <a:avLst/>
          </a:prstGeom>
          <a:noFill/>
          <a:ln>
            <a:solidFill>
              <a:schemeClr val="bg1">
                <a:lumMod val="6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smtClean="0">
                <a:solidFill>
                  <a:schemeClr val="tx1"/>
                </a:solidFill>
              </a:rPr>
              <a:t>Knowledge Graph</a:t>
            </a:r>
            <a:endParaRPr lang="en-US" sz="1400" dirty="0">
              <a:solidFill>
                <a:schemeClr val="tx1"/>
              </a:solidFill>
            </a:endParaRPr>
          </a:p>
        </p:txBody>
      </p:sp>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42" name="Picture 2" descr="https://upload.wikimedia.org/wikipedia/en/thumb/a/a5/Nankai_University_logo.svg/1024px-Nankai_University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35" name="7新">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15713" y="6248400"/>
            <a:ext cx="609600" cy="609600"/>
          </a:xfrm>
          <a:prstGeom prst="rect">
            <a:avLst/>
          </a:prstGeom>
        </p:spPr>
      </p:pic>
    </p:spTree>
    <p:extLst>
      <p:ext uri="{BB962C8B-B14F-4D97-AF65-F5344CB8AC3E}">
        <p14:creationId xmlns:p14="http://schemas.microsoft.com/office/powerpoint/2010/main" val="172987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007"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Learn from corpus: Skip-gram</a:t>
            </a:r>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528320" y="1957404"/>
                <a:ext cx="5700854" cy="4325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solidFill>
                      <a:schemeClr val="tx2"/>
                    </a:solidFill>
                  </a:rPr>
                  <a:t>This </a:t>
                </a:r>
                <a:r>
                  <a:rPr lang="en-US" sz="2000" dirty="0">
                    <a:solidFill>
                      <a:schemeClr val="tx2"/>
                    </a:solidFill>
                  </a:rPr>
                  <a:t>model tries to use the central </a:t>
                </a:r>
                <a:r>
                  <a:rPr lang="en-US" sz="2000" dirty="0" smtClean="0">
                    <a:solidFill>
                      <a:schemeClr val="tx2"/>
                    </a:solidFill>
                  </a:rPr>
                  <a:t>word as </a:t>
                </a:r>
                <a:r>
                  <a:rPr lang="en-US" sz="2000" dirty="0">
                    <a:solidFill>
                      <a:schemeClr val="tx2"/>
                    </a:solidFill>
                  </a:rPr>
                  <a:t>input to predict the surrounding </a:t>
                </a:r>
                <a:r>
                  <a:rPr lang="en-US" sz="2000" dirty="0" smtClean="0">
                    <a:solidFill>
                      <a:schemeClr val="tx2"/>
                    </a:solidFill>
                  </a:rPr>
                  <a:t>words</a:t>
                </a:r>
              </a:p>
              <a:p>
                <a:endParaRPr lang="en-US" sz="2000" dirty="0" smtClean="0">
                  <a:solidFill>
                    <a:schemeClr val="tx2"/>
                  </a:solidFill>
                </a:endParaRPr>
              </a:p>
              <a:p>
                <a:r>
                  <a:rPr lang="en-US" sz="2000" dirty="0">
                    <a:solidFill>
                      <a:schemeClr val="tx2"/>
                    </a:solidFill>
                  </a:rPr>
                  <a:t>given a sequence of training text </a:t>
                </a:r>
                <a:r>
                  <a:rPr lang="en-US" sz="2000" dirty="0" smtClean="0">
                    <a:solidFill>
                      <a:schemeClr val="tx2"/>
                    </a:solidFill>
                  </a:rPr>
                  <a:t>stream </a:t>
                </a:r>
                <a14:m>
                  <m:oMath xmlns:m="http://schemas.openxmlformats.org/officeDocument/2006/math">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𝑤</m:t>
                        </m:r>
                      </m:e>
                      <m:sub>
                        <m:r>
                          <a:rPr lang="en-US" sz="2000" i="1" smtClean="0">
                            <a:solidFill>
                              <a:schemeClr val="tx2"/>
                            </a:solidFill>
                            <a:latin typeface="Cambria Math" panose="02040503050406030204" pitchFamily="18" charset="0"/>
                          </a:rPr>
                          <m:t>1</m:t>
                        </m:r>
                      </m:sub>
                    </m:sSub>
                    <m:r>
                      <a:rPr lang="en-US" sz="2000" i="1" smtClean="0">
                        <a:solidFill>
                          <a:schemeClr val="tx2"/>
                        </a:solidFill>
                        <a:latin typeface="Cambria Math" panose="02040503050406030204" pitchFamily="18" charset="0"/>
                      </a:rPr>
                      <m:t>,</m:t>
                    </m:r>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𝑤</m:t>
                        </m:r>
                      </m:e>
                      <m:sub>
                        <m:r>
                          <a:rPr lang="en-US" sz="2000" i="1" smtClean="0">
                            <a:solidFill>
                              <a:schemeClr val="tx2"/>
                            </a:solidFill>
                            <a:latin typeface="Cambria Math" panose="02040503050406030204" pitchFamily="18" charset="0"/>
                          </a:rPr>
                          <m:t>2</m:t>
                        </m:r>
                      </m:sub>
                    </m:sSub>
                    <m:r>
                      <a:rPr lang="en-US" sz="2000" i="1" smtClean="0">
                        <a:solidFill>
                          <a:schemeClr val="tx2"/>
                        </a:solidFill>
                        <a:latin typeface="Cambria Math" panose="02040503050406030204" pitchFamily="18" charset="0"/>
                      </a:rPr>
                      <m:t>,</m:t>
                    </m:r>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𝑤</m:t>
                        </m:r>
                      </m:e>
                      <m:sub>
                        <m:r>
                          <a:rPr lang="en-US" sz="2000" i="1" smtClean="0">
                            <a:solidFill>
                              <a:schemeClr val="tx2"/>
                            </a:solidFill>
                            <a:latin typeface="Cambria Math" panose="02040503050406030204" pitchFamily="18" charset="0"/>
                          </a:rPr>
                          <m:t>3</m:t>
                        </m:r>
                      </m:sub>
                    </m:sSub>
                    <m:r>
                      <a:rPr lang="en-US" sz="2000" i="1" smtClean="0">
                        <a:solidFill>
                          <a:schemeClr val="tx2"/>
                        </a:solidFill>
                        <a:latin typeface="Cambria Math" panose="02040503050406030204" pitchFamily="18" charset="0"/>
                      </a:rPr>
                      <m:t>,…, </m:t>
                    </m:r>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𝑤</m:t>
                        </m:r>
                      </m:e>
                      <m:sub>
                        <m:r>
                          <a:rPr lang="en-US" sz="2000" i="1" smtClean="0">
                            <a:solidFill>
                              <a:schemeClr val="tx2"/>
                            </a:solidFill>
                            <a:latin typeface="Cambria Math" panose="02040503050406030204" pitchFamily="18" charset="0"/>
                          </a:rPr>
                          <m:t>𝐾</m:t>
                        </m:r>
                      </m:sub>
                    </m:sSub>
                  </m:oMath>
                </a14:m>
                <a:r>
                  <a:rPr lang="en-US" sz="2000" dirty="0" smtClean="0">
                    <a:solidFill>
                      <a:schemeClr val="tx2"/>
                    </a:solidFill>
                  </a:rPr>
                  <a:t>, </a:t>
                </a:r>
                <a:r>
                  <a:rPr lang="en-US" sz="2000" dirty="0">
                    <a:solidFill>
                      <a:schemeClr val="tx2"/>
                    </a:solidFill>
                  </a:rPr>
                  <a:t>the objective of the skip-gram model is to </a:t>
                </a:r>
                <a:r>
                  <a:rPr lang="en-US" sz="2000" dirty="0" smtClean="0">
                    <a:solidFill>
                      <a:schemeClr val="tx2"/>
                    </a:solidFill>
                  </a:rPr>
                  <a:t>maximize the </a:t>
                </a:r>
                <a:r>
                  <a:rPr lang="en-US" sz="2000" dirty="0">
                    <a:solidFill>
                      <a:schemeClr val="tx2"/>
                    </a:solidFill>
                  </a:rPr>
                  <a:t>following average log </a:t>
                </a:r>
                <a:r>
                  <a:rPr lang="en-US" sz="2000" dirty="0" smtClean="0">
                    <a:solidFill>
                      <a:schemeClr val="tx2"/>
                    </a:solidFill>
                  </a:rPr>
                  <a:t>probability:</a:t>
                </a:r>
                <a:endParaRPr lang="en-US" sz="2000" i="1" dirty="0" smtClean="0">
                  <a:solidFill>
                    <a:schemeClr val="tx2"/>
                  </a:solidFill>
                  <a:latin typeface="Cambria Math" panose="02040503050406030204" pitchFamily="18" charset="0"/>
                </a:endParaRPr>
              </a:p>
              <a:p>
                <a:pPr marL="109728"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i="1" smtClean="0">
                          <a:solidFill>
                            <a:schemeClr val="tx2"/>
                          </a:solidFill>
                          <a:latin typeface="Cambria Math" panose="02040503050406030204" pitchFamily="18" charset="0"/>
                        </a:rPr>
                        <m:t>𝐿</m:t>
                      </m:r>
                      <m:r>
                        <a:rPr lang="en-US" sz="2000" i="1" smtClean="0">
                          <a:solidFill>
                            <a:schemeClr val="tx2"/>
                          </a:solidFill>
                          <a:latin typeface="Cambria Math" panose="02040503050406030204" pitchFamily="18" charset="0"/>
                        </a:rPr>
                        <m:t>=</m:t>
                      </m:r>
                      <m:f>
                        <m:fPr>
                          <m:ctrlPr>
                            <a:rPr lang="en-US" sz="2000" i="1" smtClean="0">
                              <a:solidFill>
                                <a:schemeClr val="tx2"/>
                              </a:solidFill>
                              <a:latin typeface="Cambria Math" panose="02040503050406030204" pitchFamily="18" charset="0"/>
                            </a:rPr>
                          </m:ctrlPr>
                        </m:fPr>
                        <m:num>
                          <m:r>
                            <a:rPr lang="en-US" sz="2000" i="1" smtClean="0">
                              <a:solidFill>
                                <a:schemeClr val="tx2"/>
                              </a:solidFill>
                              <a:latin typeface="Cambria Math" panose="02040503050406030204" pitchFamily="18" charset="0"/>
                            </a:rPr>
                            <m:t>1</m:t>
                          </m:r>
                        </m:num>
                        <m:den>
                          <m:r>
                            <a:rPr lang="en-US" sz="2000" i="1" smtClean="0">
                              <a:solidFill>
                                <a:schemeClr val="tx2"/>
                              </a:solidFill>
                              <a:latin typeface="Cambria Math" panose="02040503050406030204" pitchFamily="18" charset="0"/>
                            </a:rPr>
                            <m:t>𝐾</m:t>
                          </m:r>
                        </m:den>
                      </m:f>
                      <m:nary>
                        <m:naryPr>
                          <m:chr m:val="∑"/>
                          <m:ctrlPr>
                            <a:rPr lang="en-US" sz="2000" i="1" smtClean="0">
                              <a:solidFill>
                                <a:schemeClr val="tx2"/>
                              </a:solidFill>
                              <a:latin typeface="Cambria Math" panose="02040503050406030204" pitchFamily="18" charset="0"/>
                            </a:rPr>
                          </m:ctrlPr>
                        </m:naryPr>
                        <m:sub>
                          <m:r>
                            <m:rPr>
                              <m:brk m:alnAt="23"/>
                            </m:rPr>
                            <a:rPr lang="en-US" sz="2000" i="1" smtClean="0">
                              <a:solidFill>
                                <a:schemeClr val="tx2"/>
                              </a:solidFill>
                              <a:latin typeface="Cambria Math" panose="02040503050406030204" pitchFamily="18" charset="0"/>
                            </a:rPr>
                            <m:t>𝑘</m:t>
                          </m:r>
                          <m:r>
                            <a:rPr lang="en-US" sz="2000" i="1" smtClean="0">
                              <a:solidFill>
                                <a:schemeClr val="tx2"/>
                              </a:solidFill>
                              <a:latin typeface="Cambria Math" panose="02040503050406030204" pitchFamily="18" charset="0"/>
                            </a:rPr>
                            <m:t>=1</m:t>
                          </m:r>
                        </m:sub>
                        <m:sup>
                          <m:r>
                            <a:rPr lang="en-US" sz="2000" i="1" smtClean="0">
                              <a:solidFill>
                                <a:schemeClr val="tx2"/>
                              </a:solidFill>
                              <a:latin typeface="Cambria Math" panose="02040503050406030204" pitchFamily="18" charset="0"/>
                            </a:rPr>
                            <m:t>𝐾</m:t>
                          </m:r>
                        </m:sup>
                        <m:e>
                          <m:nary>
                            <m:naryPr>
                              <m:chr m:val="∑"/>
                              <m:supHide m:val="on"/>
                              <m:ctrlPr>
                                <a:rPr lang="en-US" sz="2000" i="1" smtClean="0">
                                  <a:solidFill>
                                    <a:schemeClr val="tx2"/>
                                  </a:solidFill>
                                  <a:latin typeface="Cambria Math" panose="02040503050406030204" pitchFamily="18" charset="0"/>
                                </a:rPr>
                              </m:ctrlPr>
                            </m:naryPr>
                            <m:sub>
                              <m:r>
                                <m:rPr>
                                  <m:brk m:alnAt="7"/>
                                </m:rP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𝑁</m:t>
                              </m:r>
                              <m:r>
                                <a:rPr lang="en-US" sz="2000" i="1" smtClean="0">
                                  <a:solidFill>
                                    <a:schemeClr val="tx2"/>
                                  </a:solidFill>
                                  <a:latin typeface="Cambria Math" panose="02040503050406030204" pitchFamily="18" charset="0"/>
                                  <a:ea typeface="Cambria Math" panose="02040503050406030204" pitchFamily="18" charset="0"/>
                                </a:rPr>
                                <m:t>≤</m:t>
                              </m:r>
                              <m:r>
                                <a:rPr lang="en-US" sz="2000" i="1" smtClean="0">
                                  <a:solidFill>
                                    <a:schemeClr val="tx2"/>
                                  </a:solidFill>
                                  <a:latin typeface="Cambria Math" panose="02040503050406030204" pitchFamily="18" charset="0"/>
                                  <a:ea typeface="Cambria Math" panose="02040503050406030204" pitchFamily="18" charset="0"/>
                                </a:rPr>
                                <m:t>𝑗</m:t>
                              </m:r>
                              <m:r>
                                <a:rPr lang="en-US" sz="2000" i="1" smtClean="0">
                                  <a:solidFill>
                                    <a:schemeClr val="tx2"/>
                                  </a:solidFill>
                                  <a:latin typeface="Cambria Math" panose="02040503050406030204" pitchFamily="18" charset="0"/>
                                  <a:ea typeface="Cambria Math" panose="02040503050406030204" pitchFamily="18" charset="0"/>
                                </a:rPr>
                                <m:t>≤</m:t>
                              </m:r>
                              <m:r>
                                <a:rPr lang="en-US" sz="2000" i="1" smtClean="0">
                                  <a:solidFill>
                                    <a:schemeClr val="tx2"/>
                                  </a:solidFill>
                                  <a:latin typeface="Cambria Math" panose="02040503050406030204" pitchFamily="18" charset="0"/>
                                  <a:ea typeface="Cambria Math" panose="02040503050406030204" pitchFamily="18" charset="0"/>
                                </a:rPr>
                                <m:t>𝑁</m:t>
                              </m:r>
                              <m:r>
                                <a:rPr lang="en-US" sz="2000" i="1" smtClean="0">
                                  <a:solidFill>
                                    <a:schemeClr val="tx2"/>
                                  </a:solidFill>
                                  <a:latin typeface="Cambria Math" panose="02040503050406030204" pitchFamily="18" charset="0"/>
                                  <a:ea typeface="Cambria Math" panose="02040503050406030204" pitchFamily="18" charset="0"/>
                                </a:rPr>
                                <m:t>, </m:t>
                              </m:r>
                              <m:r>
                                <a:rPr lang="en-US" sz="2000" i="1" smtClean="0">
                                  <a:solidFill>
                                    <a:schemeClr val="tx2"/>
                                  </a:solidFill>
                                  <a:latin typeface="Cambria Math" panose="02040503050406030204" pitchFamily="18" charset="0"/>
                                  <a:ea typeface="Cambria Math" panose="02040503050406030204" pitchFamily="18" charset="0"/>
                                </a:rPr>
                                <m:t>𝑗</m:t>
                              </m:r>
                              <m:r>
                                <a:rPr lang="en-US" sz="2000" i="1" smtClean="0">
                                  <a:solidFill>
                                    <a:schemeClr val="tx2"/>
                                  </a:solidFill>
                                  <a:latin typeface="Cambria Math" panose="02040503050406030204" pitchFamily="18" charset="0"/>
                                  <a:ea typeface="Cambria Math" panose="02040503050406030204" pitchFamily="18" charset="0"/>
                                </a:rPr>
                                <m:t>≠0</m:t>
                              </m:r>
                            </m:sub>
                            <m:sup/>
                            <m:e>
                              <m:func>
                                <m:funcPr>
                                  <m:ctrlPr>
                                    <a:rPr lang="en-US" sz="2000" i="1" smtClean="0">
                                      <a:solidFill>
                                        <a:schemeClr val="tx2"/>
                                      </a:solidFill>
                                      <a:latin typeface="Cambria Math" panose="02040503050406030204" pitchFamily="18" charset="0"/>
                                    </a:rPr>
                                  </m:ctrlPr>
                                </m:funcPr>
                                <m:fName>
                                  <m:r>
                                    <m:rPr>
                                      <m:sty m:val="p"/>
                                    </m:rPr>
                                    <a:rPr lang="en-US" sz="2000" smtClean="0">
                                      <a:solidFill>
                                        <a:schemeClr val="tx2"/>
                                      </a:solidFill>
                                      <a:latin typeface="Cambria Math" panose="02040503050406030204" pitchFamily="18" charset="0"/>
                                    </a:rPr>
                                    <m:t>log</m:t>
                                  </m:r>
                                </m:fName>
                                <m:e>
                                  <m:r>
                                    <a:rPr lang="en-US" sz="2000" i="1" smtClean="0">
                                      <a:solidFill>
                                        <a:schemeClr val="tx2"/>
                                      </a:solidFill>
                                      <a:latin typeface="Cambria Math" panose="02040503050406030204" pitchFamily="18" charset="0"/>
                                    </a:rPr>
                                    <m:t>𝑝</m:t>
                                  </m:r>
                                  <m:r>
                                    <a:rPr lang="en-US" sz="2000" i="1" smtClean="0">
                                      <a:solidFill>
                                        <a:schemeClr val="tx2"/>
                                      </a:solidFill>
                                      <a:latin typeface="Cambria Math" panose="02040503050406030204" pitchFamily="18" charset="0"/>
                                    </a:rPr>
                                    <m:t>(</m:t>
                                  </m:r>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𝑤</m:t>
                                      </m:r>
                                    </m:e>
                                    <m:sub>
                                      <m:r>
                                        <a:rPr lang="en-US" sz="2000" i="1" smtClean="0">
                                          <a:solidFill>
                                            <a:schemeClr val="tx2"/>
                                          </a:solidFill>
                                          <a:latin typeface="Cambria Math" panose="02040503050406030204" pitchFamily="18" charset="0"/>
                                        </a:rPr>
                                        <m:t>𝑘</m:t>
                                      </m:r>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𝑗</m:t>
                                      </m:r>
                                    </m:sub>
                                  </m:sSub>
                                  <m:r>
                                    <a:rPr lang="en-US" sz="2000" i="1" smtClean="0">
                                      <a:solidFill>
                                        <a:schemeClr val="tx2"/>
                                      </a:solidFill>
                                      <a:latin typeface="Cambria Math" panose="02040503050406030204" pitchFamily="18" charset="0"/>
                                    </a:rPr>
                                    <m:t>|</m:t>
                                  </m:r>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𝑤</m:t>
                                      </m:r>
                                    </m:e>
                                    <m:sub>
                                      <m:r>
                                        <a:rPr lang="en-US" sz="2000" i="1" smtClean="0">
                                          <a:solidFill>
                                            <a:schemeClr val="tx2"/>
                                          </a:solidFill>
                                          <a:latin typeface="Cambria Math" panose="02040503050406030204" pitchFamily="18" charset="0"/>
                                        </a:rPr>
                                        <m:t>𝑘</m:t>
                                      </m:r>
                                    </m:sub>
                                  </m:sSub>
                                  <m:r>
                                    <a:rPr lang="en-US" sz="2000" i="1" smtClean="0">
                                      <a:solidFill>
                                        <a:schemeClr val="tx2"/>
                                      </a:solidFill>
                                      <a:latin typeface="Cambria Math" panose="02040503050406030204" pitchFamily="18" charset="0"/>
                                    </a:rPr>
                                    <m:t>)</m:t>
                                  </m:r>
                                </m:e>
                              </m:func>
                            </m:e>
                          </m:nary>
                        </m:e>
                      </m:nary>
                    </m:oMath>
                  </m:oMathPara>
                </a14:m>
                <a:endParaRPr lang="en-US" sz="2000" dirty="0" smtClean="0">
                  <a:solidFill>
                    <a:schemeClr val="tx2"/>
                  </a:solidFill>
                </a:endParaRPr>
              </a:p>
              <a:p>
                <a:pPr marL="109728" indent="0" algn="ctr">
                  <a:buFont typeface="Arial" panose="020B0604020202020204" pitchFamily="34" charset="0"/>
                  <a:buNone/>
                </a:pPr>
                <a:endParaRPr lang="en-US" sz="2000" dirty="0">
                  <a:solidFill>
                    <a:schemeClr val="tx2"/>
                  </a:solidFill>
                </a:endParaRP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528320" y="1957404"/>
                <a:ext cx="5700854" cy="4325112"/>
              </a:xfrm>
              <a:prstGeom prst="rect">
                <a:avLst/>
              </a:prstGeom>
              <a:blipFill rotWithShape="0">
                <a:blip r:embed="rId5"/>
                <a:stretch>
                  <a:fillRect l="-963" t="-1408" r="-16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229174" y="5622235"/>
                <a:ext cx="624254" cy="349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𝑤</m:t>
                          </m:r>
                        </m:e>
                        <m:sub>
                          <m:r>
                            <a:rPr lang="en-US" altLang="zh-CN" sz="1600" b="0" i="1" smtClean="0">
                              <a:solidFill>
                                <a:srgbClr val="FF0000"/>
                              </a:solidFill>
                              <a:latin typeface="Cambria Math" panose="02040503050406030204" pitchFamily="18" charset="0"/>
                            </a:rPr>
                            <m:t>𝑘</m:t>
                          </m:r>
                          <m:r>
                            <a:rPr lang="en-US" altLang="zh-CN" sz="1600" b="0" i="1" smtClean="0">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𝑁</m:t>
                          </m:r>
                        </m:sub>
                      </m:sSub>
                      <m:r>
                        <a:rPr lang="en-US" altLang="zh-CN" sz="1600" b="0" i="1" smtClean="0">
                          <a:solidFill>
                            <a:srgbClr val="FF0000"/>
                          </a:solidFill>
                          <a:latin typeface="Cambria Math" panose="02040503050406030204" pitchFamily="18" charset="0"/>
                        </a:rPr>
                        <m:t>,…,</m:t>
                      </m:r>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𝑤</m:t>
                          </m:r>
                        </m:e>
                        <m:sub>
                          <m:r>
                            <a:rPr lang="en-US" altLang="zh-CN" sz="1600" b="0" i="1" smtClean="0">
                              <a:solidFill>
                                <a:srgbClr val="FF0000"/>
                              </a:solidFill>
                              <a:latin typeface="Cambria Math" panose="02040503050406030204" pitchFamily="18" charset="0"/>
                            </a:rPr>
                            <m:t>𝑘</m:t>
                          </m:r>
                          <m:r>
                            <a:rPr lang="en-US" altLang="zh-CN" sz="1600" b="0" i="1" smtClean="0">
                              <a:solidFill>
                                <a:srgbClr val="FF0000"/>
                              </a:solidFill>
                              <a:latin typeface="Cambria Math" panose="02040503050406030204" pitchFamily="18" charset="0"/>
                            </a:rPr>
                            <m:t>−1</m:t>
                          </m:r>
                        </m:sub>
                      </m:sSub>
                      <m:r>
                        <a:rPr lang="en-US" sz="1600" b="0" i="1" smtClean="0">
                          <a:solidFill>
                            <a:srgbClr val="FF0000"/>
                          </a:solidFill>
                          <a:latin typeface="Cambria Math" panose="02040503050406030204" pitchFamily="18" charset="0"/>
                        </a:rPr>
                        <m:t>,</m:t>
                      </m:r>
                      <m:sSub>
                        <m:sSubPr>
                          <m:ctrlPr>
                            <a:rPr lang="en-US" sz="1600" b="0" i="1" smtClean="0">
                              <a:solidFill>
                                <a:srgbClr val="0070C0"/>
                              </a:solidFill>
                              <a:latin typeface="Cambria Math" panose="02040503050406030204" pitchFamily="18" charset="0"/>
                            </a:rPr>
                          </m:ctrlPr>
                        </m:sSubPr>
                        <m:e>
                          <m:r>
                            <a:rPr lang="en-US" sz="1600" b="0" i="1" smtClean="0">
                              <a:solidFill>
                                <a:srgbClr val="0070C0"/>
                              </a:solidFill>
                              <a:latin typeface="Cambria Math" panose="02040503050406030204" pitchFamily="18" charset="0"/>
                            </a:rPr>
                            <m:t>𝑤</m:t>
                          </m:r>
                        </m:e>
                        <m:sub>
                          <m:r>
                            <a:rPr lang="en-US" sz="1600" b="0" i="1" smtClean="0">
                              <a:solidFill>
                                <a:srgbClr val="0070C0"/>
                              </a:solidFill>
                              <a:latin typeface="Cambria Math" panose="02040503050406030204" pitchFamily="18" charset="0"/>
                            </a:rPr>
                            <m:t>𝑘</m:t>
                          </m:r>
                        </m:sub>
                      </m:sSub>
                      <m:r>
                        <a:rPr lang="en-US" sz="1600" b="0" i="1" smtClean="0">
                          <a:solidFill>
                            <a:srgbClr val="FF0000"/>
                          </a:solidFill>
                          <a:latin typeface="Cambria Math" panose="02040503050406030204" pitchFamily="18" charset="0"/>
                        </a:rPr>
                        <m:t>,</m:t>
                      </m:r>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𝑤</m:t>
                          </m:r>
                        </m:e>
                        <m:sub>
                          <m:r>
                            <a:rPr lang="en-US" altLang="zh-CN" sz="1600" b="0" i="1" smtClean="0">
                              <a:solidFill>
                                <a:srgbClr val="FF0000"/>
                              </a:solidFill>
                              <a:latin typeface="Cambria Math" panose="02040503050406030204" pitchFamily="18" charset="0"/>
                            </a:rPr>
                            <m:t>𝑘</m:t>
                          </m:r>
                          <m:r>
                            <a:rPr lang="en-US" altLang="zh-CN" sz="1600" b="0" i="1" smtClean="0">
                              <a:solidFill>
                                <a:srgbClr val="FF0000"/>
                              </a:solidFill>
                              <a:latin typeface="Cambria Math" panose="02040503050406030204" pitchFamily="18" charset="0"/>
                            </a:rPr>
                            <m:t>+1</m:t>
                          </m:r>
                        </m:sub>
                      </m:sSub>
                      <m:r>
                        <a:rPr lang="en-US" altLang="zh-CN" sz="1600" b="0" i="1" smtClean="0">
                          <a:solidFill>
                            <a:srgbClr val="FF0000"/>
                          </a:solidFill>
                          <a:latin typeface="Cambria Math" panose="02040503050406030204" pitchFamily="18" charset="0"/>
                        </a:rPr>
                        <m:t>,…,</m:t>
                      </m:r>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𝑤</m:t>
                          </m:r>
                        </m:e>
                        <m:sub>
                          <m:r>
                            <a:rPr lang="en-US" altLang="zh-CN" sz="1600" b="0" i="1" smtClean="0">
                              <a:solidFill>
                                <a:srgbClr val="FF0000"/>
                              </a:solidFill>
                              <a:latin typeface="Cambria Math" panose="02040503050406030204" pitchFamily="18" charset="0"/>
                            </a:rPr>
                            <m:t>𝑘</m:t>
                          </m:r>
                          <m:r>
                            <a:rPr lang="en-US" altLang="zh-CN" sz="1600" i="1">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𝑁</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𝐾</m:t>
                          </m:r>
                        </m:sub>
                      </m:sSub>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6229174" y="5622235"/>
                <a:ext cx="624254" cy="349326"/>
              </a:xfrm>
              <a:prstGeom prst="rect">
                <a:avLst/>
              </a:prstGeom>
              <a:blipFill rotWithShape="0">
                <a:blip r:embed="rId6"/>
                <a:stretch>
                  <a:fillRect r="-811765"/>
                </a:stretch>
              </a:blipFill>
            </p:spPr>
            <p:txBody>
              <a:bodyPr/>
              <a:lstStyle/>
              <a:p>
                <a:r>
                  <a:rPr lang="en-US">
                    <a:noFill/>
                  </a:rPr>
                  <a:t> </a:t>
                </a:r>
              </a:p>
            </p:txBody>
          </p:sp>
        </mc:Fallback>
      </mc:AlternateContent>
      <p:cxnSp>
        <p:nvCxnSpPr>
          <p:cNvPr id="8" name="Straight Connector 7"/>
          <p:cNvCxnSpPr/>
          <p:nvPr/>
        </p:nvCxnSpPr>
        <p:spPr>
          <a:xfrm>
            <a:off x="6255977" y="4978459"/>
            <a:ext cx="1323747" cy="337278"/>
          </a:xfrm>
          <a:prstGeom prst="line">
            <a:avLst/>
          </a:prstGeom>
          <a:ln>
            <a:prstDash val="lgDashDot"/>
          </a:ln>
        </p:spPr>
        <p:style>
          <a:lnRef idx="1">
            <a:schemeClr val="accent3"/>
          </a:lnRef>
          <a:fillRef idx="0">
            <a:schemeClr val="accent3"/>
          </a:fillRef>
          <a:effectRef idx="0">
            <a:schemeClr val="accent3"/>
          </a:effectRef>
          <a:fontRef idx="minor">
            <a:schemeClr val="tx1"/>
          </a:fontRef>
        </p:style>
      </p:cxnSp>
      <p:sp>
        <p:nvSpPr>
          <p:cNvPr id="9" name="Rectangle 8"/>
          <p:cNvSpPr/>
          <p:nvPr/>
        </p:nvSpPr>
        <p:spPr>
          <a:xfrm>
            <a:off x="6255978" y="1990932"/>
            <a:ext cx="5615494" cy="2988166"/>
          </a:xfrm>
          <a:prstGeom prst="rect">
            <a:avLst/>
          </a:prstGeom>
          <a:noFill/>
          <a:ln>
            <a:prstDash val="lgDash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cxnSp>
        <p:nvCxnSpPr>
          <p:cNvPr id="10" name="Straight Connector 9"/>
          <p:cNvCxnSpPr/>
          <p:nvPr/>
        </p:nvCxnSpPr>
        <p:spPr>
          <a:xfrm flipH="1">
            <a:off x="10570315" y="5004856"/>
            <a:ext cx="1301157" cy="310880"/>
          </a:xfrm>
          <a:prstGeom prst="line">
            <a:avLst/>
          </a:prstGeom>
          <a:ln>
            <a:prstDash val="lgDashDot"/>
          </a:ln>
        </p:spPr>
        <p:style>
          <a:lnRef idx="1">
            <a:schemeClr val="accent3"/>
          </a:lnRef>
          <a:fillRef idx="0">
            <a:schemeClr val="accent3"/>
          </a:fillRef>
          <a:effectRef idx="0">
            <a:schemeClr val="accent3"/>
          </a:effectRef>
          <a:fontRef idx="minor">
            <a:schemeClr val="tx1"/>
          </a:fontRef>
        </p:style>
      </p:cxnSp>
      <p:cxnSp>
        <p:nvCxnSpPr>
          <p:cNvPr id="11" name="Straight Connector 10"/>
          <p:cNvCxnSpPr/>
          <p:nvPr/>
        </p:nvCxnSpPr>
        <p:spPr>
          <a:xfrm>
            <a:off x="7579724" y="5315737"/>
            <a:ext cx="299059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579724" y="5315736"/>
            <a:ext cx="0" cy="4811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0570312" y="5315736"/>
            <a:ext cx="1" cy="4811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7924611" y="5314458"/>
                <a:ext cx="2559749" cy="307777"/>
              </a:xfrm>
              <a:prstGeom prst="rect">
                <a:avLst/>
              </a:prstGeom>
              <a:noFill/>
            </p:spPr>
            <p:txBody>
              <a:bodyPr wrap="square" rtlCol="0">
                <a:spAutoFit/>
              </a:bodyPr>
              <a:lstStyle/>
              <a:p>
                <a:r>
                  <a:rPr lang="en-US" altLang="zh-CN" sz="1400" dirty="0" smtClean="0"/>
                  <a:t>sliding window (</a:t>
                </a:r>
                <a14:m>
                  <m:oMath xmlns:m="http://schemas.openxmlformats.org/officeDocument/2006/math">
                    <m:r>
                      <a:rPr lang="en-US" altLang="zh-CN" sz="1400" i="1" dirty="0" smtClean="0">
                        <a:latin typeface="Cambria Math" panose="02040503050406030204" pitchFamily="18" charset="0"/>
                      </a:rPr>
                      <m:t>𝑠𝑖𝑧𝑒</m:t>
                    </m:r>
                    <m:r>
                      <a:rPr lang="en-US" altLang="zh-CN" sz="1400" i="1" dirty="0" smtClean="0">
                        <a:latin typeface="Cambria Math" panose="02040503050406030204" pitchFamily="18" charset="0"/>
                      </a:rPr>
                      <m:t>=2</m:t>
                    </m:r>
                    <m:r>
                      <a:rPr lang="en-US" altLang="zh-CN" sz="1400" i="1" dirty="0" smtClean="0">
                        <a:latin typeface="Cambria Math" panose="02040503050406030204" pitchFamily="18" charset="0"/>
                      </a:rPr>
                      <m:t>𝑁</m:t>
                    </m:r>
                    <m:r>
                      <a:rPr lang="en-US" altLang="zh-CN" sz="1400" b="0" i="1" dirty="0" smtClean="0">
                        <a:latin typeface="Cambria Math" panose="02040503050406030204" pitchFamily="18" charset="0"/>
                      </a:rPr>
                      <m:t>+1</m:t>
                    </m:r>
                  </m:oMath>
                </a14:m>
                <a:r>
                  <a:rPr lang="en-US" altLang="zh-CN" sz="1400" dirty="0" smtClean="0"/>
                  <a:t>)</a:t>
                </a:r>
                <a:endParaRPr lang="zh-CN" altLang="en-US" sz="1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7924611" y="5314458"/>
                <a:ext cx="2559749" cy="307777"/>
              </a:xfrm>
              <a:prstGeom prst="rect">
                <a:avLst/>
              </a:prstGeom>
              <a:blipFill rotWithShape="0">
                <a:blip r:embed="rId7"/>
                <a:stretch>
                  <a:fillRect l="-714" t="-4000" b="-20000"/>
                </a:stretch>
              </a:blipFill>
            </p:spPr>
            <p:txBody>
              <a:bodyPr/>
              <a:lstStyle/>
              <a:p>
                <a:r>
                  <a:rPr lang="en-US">
                    <a:noFill/>
                  </a:rPr>
                  <a:t> </a:t>
                </a:r>
              </a:p>
            </p:txBody>
          </p:sp>
        </mc:Fallback>
      </mc:AlternateContent>
      <p:sp>
        <p:nvSpPr>
          <p:cNvPr id="15" name="Rectangle 14"/>
          <p:cNvSpPr/>
          <p:nvPr/>
        </p:nvSpPr>
        <p:spPr>
          <a:xfrm>
            <a:off x="8602940" y="3894065"/>
            <a:ext cx="921569" cy="183144"/>
          </a:xfrm>
          <a:prstGeom prst="rect">
            <a:avLst/>
          </a:prstGeom>
          <a:ln w="19050">
            <a:solidFill>
              <a:srgbClr val="3117F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rgbClr val="3117F1"/>
              </a:solidFill>
            </a:endParaRPr>
          </a:p>
        </p:txBody>
      </p:sp>
      <p:sp>
        <p:nvSpPr>
          <p:cNvPr id="16" name="Rectangle 15"/>
          <p:cNvSpPr/>
          <p:nvPr/>
        </p:nvSpPr>
        <p:spPr>
          <a:xfrm>
            <a:off x="8078958" y="3140461"/>
            <a:ext cx="709714" cy="186611"/>
          </a:xfrm>
          <a:prstGeom prst="rect">
            <a:avLst/>
          </a:prstGeom>
          <a:ln w="190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7" name="Rectangle 16"/>
          <p:cNvSpPr/>
          <p:nvPr/>
        </p:nvSpPr>
        <p:spPr>
          <a:xfrm>
            <a:off x="9403846" y="3140461"/>
            <a:ext cx="709714" cy="186611"/>
          </a:xfrm>
          <a:prstGeom prst="rect">
            <a:avLst/>
          </a:prstGeom>
          <a:ln w="190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rgbClr val="3117F1"/>
              </a:solidFill>
            </a:endParaRPr>
          </a:p>
        </p:txBody>
      </p:sp>
      <p:sp>
        <p:nvSpPr>
          <p:cNvPr id="18" name="Rectangle 17"/>
          <p:cNvSpPr/>
          <p:nvPr/>
        </p:nvSpPr>
        <p:spPr>
          <a:xfrm>
            <a:off x="10751353" y="3140924"/>
            <a:ext cx="709714" cy="186611"/>
          </a:xfrm>
          <a:prstGeom prst="rect">
            <a:avLst/>
          </a:prstGeom>
          <a:ln w="190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9" name="Rectangle 18"/>
          <p:cNvSpPr/>
          <p:nvPr/>
        </p:nvSpPr>
        <p:spPr>
          <a:xfrm>
            <a:off x="6690968" y="3140460"/>
            <a:ext cx="709714" cy="186611"/>
          </a:xfrm>
          <a:prstGeom prst="rect">
            <a:avLst/>
          </a:prstGeom>
          <a:ln w="190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20" name="Straight Arrow Connector 19"/>
          <p:cNvCxnSpPr>
            <a:endCxn id="15" idx="2"/>
          </p:cNvCxnSpPr>
          <p:nvPr/>
        </p:nvCxnSpPr>
        <p:spPr>
          <a:xfrm flipV="1">
            <a:off x="9063725" y="4077209"/>
            <a:ext cx="0" cy="50679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2"/>
          </p:cNvCxnSpPr>
          <p:nvPr/>
        </p:nvCxnSpPr>
        <p:spPr>
          <a:xfrm flipH="1" flipV="1">
            <a:off x="7045825" y="3327071"/>
            <a:ext cx="1752447" cy="566530"/>
          </a:xfrm>
          <a:prstGeom prst="straightConnector1">
            <a:avLst/>
          </a:prstGeom>
          <a:ln w="1905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6" idx="2"/>
          </p:cNvCxnSpPr>
          <p:nvPr/>
        </p:nvCxnSpPr>
        <p:spPr>
          <a:xfrm flipH="1" flipV="1">
            <a:off x="8433815" y="3327072"/>
            <a:ext cx="478100" cy="566529"/>
          </a:xfrm>
          <a:prstGeom prst="straightConnector1">
            <a:avLst/>
          </a:prstGeom>
          <a:ln w="1905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7" idx="2"/>
          </p:cNvCxnSpPr>
          <p:nvPr/>
        </p:nvCxnSpPr>
        <p:spPr>
          <a:xfrm flipV="1">
            <a:off x="9276228" y="3327072"/>
            <a:ext cx="482475" cy="576221"/>
          </a:xfrm>
          <a:prstGeom prst="straightConnector1">
            <a:avLst/>
          </a:prstGeom>
          <a:ln w="1905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8" idx="2"/>
          </p:cNvCxnSpPr>
          <p:nvPr/>
        </p:nvCxnSpPr>
        <p:spPr>
          <a:xfrm flipV="1">
            <a:off x="9413446" y="3327535"/>
            <a:ext cx="1692764" cy="558257"/>
          </a:xfrm>
          <a:prstGeom prst="straightConnector1">
            <a:avLst/>
          </a:prstGeom>
          <a:ln w="1905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6734618" y="2109078"/>
                <a:ext cx="624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𝑤</m:t>
                          </m:r>
                        </m:e>
                        <m:sub>
                          <m:r>
                            <a:rPr lang="en-US" sz="1600" b="0" i="1" smtClean="0">
                              <a:solidFill>
                                <a:srgbClr val="FF0000"/>
                              </a:solidFill>
                              <a:latin typeface="Cambria Math" panose="02040503050406030204" pitchFamily="18" charset="0"/>
                            </a:rPr>
                            <m:t>𝑘</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𝑁</m:t>
                          </m:r>
                        </m:sub>
                      </m:sSub>
                    </m:oMath>
                  </m:oMathPara>
                </a14:m>
                <a:endParaRPr lang="en-US" sz="1600" dirty="0"/>
              </a:p>
            </p:txBody>
          </p:sp>
        </mc:Choice>
        <mc:Fallback xmlns="">
          <p:sp>
            <p:nvSpPr>
              <p:cNvPr id="25" name="TextBox 24"/>
              <p:cNvSpPr txBox="1">
                <a:spLocks noRot="1" noChangeAspect="1" noMove="1" noResize="1" noEditPoints="1" noAdjustHandles="1" noChangeArrowheads="1" noChangeShapeType="1" noTextEdit="1"/>
              </p:cNvSpPr>
              <p:nvPr/>
            </p:nvSpPr>
            <p:spPr>
              <a:xfrm>
                <a:off x="6734618" y="2109078"/>
                <a:ext cx="624254" cy="338554"/>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8122254" y="2104929"/>
                <a:ext cx="624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𝑤</m:t>
                          </m:r>
                        </m:e>
                        <m:sub>
                          <m:r>
                            <a:rPr lang="en-US" sz="1600" b="0" i="1" smtClean="0">
                              <a:solidFill>
                                <a:srgbClr val="FF0000"/>
                              </a:solidFill>
                              <a:latin typeface="Cambria Math" panose="02040503050406030204" pitchFamily="18" charset="0"/>
                            </a:rPr>
                            <m:t>𝑘</m:t>
                          </m:r>
                          <m:r>
                            <a:rPr lang="en-US" sz="1600" b="0" i="1" smtClean="0">
                              <a:solidFill>
                                <a:srgbClr val="FF0000"/>
                              </a:solidFill>
                              <a:latin typeface="Cambria Math" panose="02040503050406030204" pitchFamily="18" charset="0"/>
                            </a:rPr>
                            <m:t>−1</m:t>
                          </m:r>
                        </m:sub>
                      </m:sSub>
                    </m:oMath>
                  </m:oMathPara>
                </a14:m>
                <a:endParaRPr lang="en-US" sz="1600" dirty="0">
                  <a:solidFill>
                    <a:srgbClr val="FF0000"/>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8122254" y="2104929"/>
                <a:ext cx="624254" cy="338554"/>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9527557" y="2114774"/>
                <a:ext cx="624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𝑤</m:t>
                          </m:r>
                        </m:e>
                        <m:sub>
                          <m:r>
                            <a:rPr lang="en-US" sz="1600" b="0" i="1" smtClean="0">
                              <a:solidFill>
                                <a:srgbClr val="FF0000"/>
                              </a:solidFill>
                              <a:latin typeface="Cambria Math" panose="02040503050406030204" pitchFamily="18" charset="0"/>
                            </a:rPr>
                            <m:t>𝑘</m:t>
                          </m:r>
                          <m:r>
                            <a:rPr lang="en-US" sz="1600" b="0" i="1" smtClean="0">
                              <a:solidFill>
                                <a:srgbClr val="FF0000"/>
                              </a:solidFill>
                              <a:latin typeface="Cambria Math" panose="02040503050406030204" pitchFamily="18" charset="0"/>
                            </a:rPr>
                            <m:t>+1</m:t>
                          </m:r>
                        </m:sub>
                      </m:sSub>
                    </m:oMath>
                  </m:oMathPara>
                </a14:m>
                <a:endParaRPr lang="en-US" sz="1600" dirty="0">
                  <a:solidFill>
                    <a:srgbClr val="FF000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9527557" y="2114774"/>
                <a:ext cx="624254" cy="338554"/>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0771100" y="2112581"/>
                <a:ext cx="624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𝑤</m:t>
                          </m:r>
                        </m:e>
                        <m:sub>
                          <m:r>
                            <a:rPr lang="en-US" sz="1600" b="0" i="1" smtClean="0">
                              <a:solidFill>
                                <a:srgbClr val="FF0000"/>
                              </a:solidFill>
                              <a:latin typeface="Cambria Math" panose="02040503050406030204" pitchFamily="18" charset="0"/>
                            </a:rPr>
                            <m:t>𝑘</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𝑁</m:t>
                          </m:r>
                        </m:sub>
                      </m:sSub>
                    </m:oMath>
                  </m:oMathPara>
                </a14:m>
                <a:endParaRPr lang="en-US" sz="1600" dirty="0">
                  <a:solidFill>
                    <a:srgbClr val="FF0000"/>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0771100" y="2112581"/>
                <a:ext cx="624254" cy="338554"/>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9608620" y="3821598"/>
                <a:ext cx="1907441" cy="338554"/>
              </a:xfrm>
              <a:prstGeom prst="rect">
                <a:avLst/>
              </a:prstGeom>
              <a:noFill/>
            </p:spPr>
            <p:txBody>
              <a:bodyPr wrap="square" rtlCol="0">
                <a:spAutoFit/>
              </a:bodyPr>
              <a:lstStyle/>
              <a:p>
                <a:r>
                  <a:rPr lang="en-US" sz="1600" b="0" dirty="0" smtClean="0">
                    <a:solidFill>
                      <a:srgbClr val="3117F1"/>
                    </a:solidFill>
                  </a:rPr>
                  <a:t>Embedding of </a:t>
                </a:r>
                <a14:m>
                  <m:oMath xmlns:m="http://schemas.openxmlformats.org/officeDocument/2006/math">
                    <m:sSub>
                      <m:sSubPr>
                        <m:ctrlPr>
                          <a:rPr lang="en-US" sz="1600" b="0" i="1" smtClean="0">
                            <a:solidFill>
                              <a:srgbClr val="3117F1"/>
                            </a:solidFill>
                            <a:latin typeface="Cambria Math" panose="02040503050406030204" pitchFamily="18" charset="0"/>
                          </a:rPr>
                        </m:ctrlPr>
                      </m:sSubPr>
                      <m:e>
                        <m:r>
                          <a:rPr lang="en-US" sz="1600" b="0" i="1" smtClean="0">
                            <a:solidFill>
                              <a:srgbClr val="3117F1"/>
                            </a:solidFill>
                            <a:latin typeface="Cambria Math" panose="02040503050406030204" pitchFamily="18" charset="0"/>
                          </a:rPr>
                          <m:t>𝑤</m:t>
                        </m:r>
                      </m:e>
                      <m:sub>
                        <m:r>
                          <a:rPr lang="en-US" sz="1600" b="0" i="1" smtClean="0">
                            <a:solidFill>
                              <a:srgbClr val="3117F1"/>
                            </a:solidFill>
                            <a:latin typeface="Cambria Math" panose="02040503050406030204" pitchFamily="18" charset="0"/>
                          </a:rPr>
                          <m:t>𝑘</m:t>
                        </m:r>
                      </m:sub>
                    </m:sSub>
                  </m:oMath>
                </a14:m>
                <a:endParaRPr lang="en-US" sz="1600" dirty="0">
                  <a:solidFill>
                    <a:srgbClr val="3117F1"/>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9608620" y="3821598"/>
                <a:ext cx="1907441" cy="338554"/>
              </a:xfrm>
              <a:prstGeom prst="rect">
                <a:avLst/>
              </a:prstGeom>
              <a:blipFill rotWithShape="0">
                <a:blip r:embed="rId12"/>
                <a:stretch>
                  <a:fillRect l="-1597" t="-5455" b="-23636"/>
                </a:stretch>
              </a:blipFill>
            </p:spPr>
            <p:txBody>
              <a:bodyPr/>
              <a:lstStyle/>
              <a:p>
                <a:r>
                  <a:rPr lang="en-US">
                    <a:noFill/>
                  </a:rPr>
                  <a:t> </a:t>
                </a:r>
              </a:p>
            </p:txBody>
          </p:sp>
        </mc:Fallback>
      </mc:AlternateContent>
      <p:sp>
        <p:nvSpPr>
          <p:cNvPr id="30" name="TextBox 29"/>
          <p:cNvSpPr txBox="1"/>
          <p:nvPr/>
        </p:nvSpPr>
        <p:spPr>
          <a:xfrm>
            <a:off x="7531736" y="2878360"/>
            <a:ext cx="739587" cy="523220"/>
          </a:xfrm>
          <a:prstGeom prst="rect">
            <a:avLst/>
          </a:prstGeom>
          <a:noFill/>
        </p:spPr>
        <p:txBody>
          <a:bodyPr wrap="square" rtlCol="0">
            <a:spAutoFit/>
          </a:bodyPr>
          <a:lstStyle/>
          <a:p>
            <a:r>
              <a:rPr lang="en-US" sz="2800" spc="-300" dirty="0" smtClean="0"/>
              <a:t>. . .</a:t>
            </a:r>
            <a:endParaRPr lang="en-US" sz="2800" spc="-300" dirty="0"/>
          </a:p>
        </p:txBody>
      </p:sp>
      <p:sp>
        <p:nvSpPr>
          <p:cNvPr id="31" name="TextBox 30"/>
          <p:cNvSpPr txBox="1"/>
          <p:nvPr/>
        </p:nvSpPr>
        <p:spPr>
          <a:xfrm>
            <a:off x="10192546" y="2878360"/>
            <a:ext cx="739587" cy="523220"/>
          </a:xfrm>
          <a:prstGeom prst="rect">
            <a:avLst/>
          </a:prstGeom>
          <a:noFill/>
        </p:spPr>
        <p:txBody>
          <a:bodyPr wrap="square" rtlCol="0">
            <a:spAutoFit/>
          </a:bodyPr>
          <a:lstStyle/>
          <a:p>
            <a:r>
              <a:rPr lang="en-US" sz="2800" spc="-300" dirty="0" smtClean="0"/>
              <a:t>. . .</a:t>
            </a:r>
            <a:endParaRPr lang="en-US" sz="2800" spc="-300" dirty="0"/>
          </a:p>
        </p:txBody>
      </p:sp>
      <mc:AlternateContent xmlns:mc="http://schemas.openxmlformats.org/markup-compatibility/2006" xmlns:a14="http://schemas.microsoft.com/office/drawing/2010/main">
        <mc:Choice Requires="a14">
          <p:sp>
            <p:nvSpPr>
              <p:cNvPr id="32" name="TextBox 31"/>
              <p:cNvSpPr txBox="1"/>
              <p:nvPr/>
            </p:nvSpPr>
            <p:spPr>
              <a:xfrm>
                <a:off x="9048847" y="4158269"/>
                <a:ext cx="624254" cy="349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𝑀</m:t>
                      </m:r>
                    </m:oMath>
                  </m:oMathPara>
                </a14:m>
                <a:endParaRPr lang="en-US" sz="1600" dirty="0">
                  <a:solidFill>
                    <a:schemeClr val="tx1"/>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9048847" y="4158269"/>
                <a:ext cx="624254" cy="349326"/>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8914034" y="3421386"/>
                <a:ext cx="624254" cy="349326"/>
              </a:xfrm>
              <a:prstGeom prst="rect">
                <a:avLst/>
              </a:prstGeom>
              <a:noFill/>
            </p:spPr>
            <p:txBody>
              <a:bodyPr wrap="square" rtlCol="0">
                <a:spAutoFit/>
              </a:bodyPr>
              <a:lstStyle/>
              <a:p>
                <a14:m>
                  <m:oMath xmlns:m="http://schemas.openxmlformats.org/officeDocument/2006/math">
                    <m:r>
                      <a:rPr lang="en-US" sz="1600" b="0" i="1" smtClean="0">
                        <a:solidFill>
                          <a:schemeClr val="tx1"/>
                        </a:solidFill>
                        <a:latin typeface="Cambria Math" panose="02040503050406030204" pitchFamily="18" charset="0"/>
                      </a:rPr>
                      <m:t>𝑀</m:t>
                    </m:r>
                  </m:oMath>
                </a14:m>
                <a:r>
                  <a:rPr lang="en-US" sz="1600" dirty="0" smtClean="0">
                    <a:solidFill>
                      <a:schemeClr val="tx1"/>
                    </a:solidFill>
                  </a:rPr>
                  <a:t>’</a:t>
                </a:r>
                <a:endParaRPr lang="en-US" sz="1600" dirty="0">
                  <a:solidFill>
                    <a:schemeClr val="tx1"/>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8914034" y="3421386"/>
                <a:ext cx="624254" cy="349326"/>
              </a:xfrm>
              <a:prstGeom prst="rect">
                <a:avLst/>
              </a:prstGeom>
              <a:blipFill rotWithShape="0">
                <a:blip r:embed="rId14"/>
                <a:stretch>
                  <a:fillRect t="-5172" b="-17241"/>
                </a:stretch>
              </a:blipFill>
            </p:spPr>
            <p:txBody>
              <a:bodyPr/>
              <a:lstStyle/>
              <a:p>
                <a:r>
                  <a:rPr lang="en-US">
                    <a:noFill/>
                  </a:rPr>
                  <a:t> </a:t>
                </a:r>
              </a:p>
            </p:txBody>
          </p:sp>
        </mc:Fallback>
      </mc:AlternateContent>
      <p:sp>
        <p:nvSpPr>
          <p:cNvPr id="34" name="Flowchart: Alternate Process 33"/>
          <p:cNvSpPr/>
          <p:nvPr/>
        </p:nvSpPr>
        <p:spPr>
          <a:xfrm>
            <a:off x="8564179" y="4586429"/>
            <a:ext cx="993839" cy="184537"/>
          </a:xfrm>
          <a:prstGeom prst="flowChartAlternateProcess">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lowchart: Connector 34"/>
          <p:cNvSpPr/>
          <p:nvPr/>
        </p:nvSpPr>
        <p:spPr>
          <a:xfrm>
            <a:off x="8596453" y="4625726"/>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lowchart: Connector 35"/>
          <p:cNvSpPr/>
          <p:nvPr/>
        </p:nvSpPr>
        <p:spPr>
          <a:xfrm>
            <a:off x="8734644" y="4625725"/>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lowchart: Connector 36"/>
          <p:cNvSpPr/>
          <p:nvPr/>
        </p:nvSpPr>
        <p:spPr>
          <a:xfrm>
            <a:off x="8872835" y="4625725"/>
            <a:ext cx="95276" cy="96819"/>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lowchart: Connector 37"/>
          <p:cNvSpPr/>
          <p:nvPr/>
        </p:nvSpPr>
        <p:spPr>
          <a:xfrm>
            <a:off x="9011026" y="4622630"/>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lowchart: Connector 38"/>
          <p:cNvSpPr/>
          <p:nvPr/>
        </p:nvSpPr>
        <p:spPr>
          <a:xfrm>
            <a:off x="9155119" y="4622630"/>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lowchart: Connector 39"/>
          <p:cNvSpPr/>
          <p:nvPr/>
        </p:nvSpPr>
        <p:spPr>
          <a:xfrm>
            <a:off x="9299011" y="4622760"/>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lowchart: Connector 40"/>
          <p:cNvSpPr/>
          <p:nvPr/>
        </p:nvSpPr>
        <p:spPr>
          <a:xfrm>
            <a:off x="9437202" y="4622629"/>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lowchart: Alternate Process 41"/>
          <p:cNvSpPr/>
          <p:nvPr/>
        </p:nvSpPr>
        <p:spPr>
          <a:xfrm>
            <a:off x="6547637" y="2476893"/>
            <a:ext cx="993839" cy="184537"/>
          </a:xfrm>
          <a:prstGeom prst="flowChartAlternateProcess">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lowchart: Connector 42"/>
          <p:cNvSpPr/>
          <p:nvPr/>
        </p:nvSpPr>
        <p:spPr>
          <a:xfrm>
            <a:off x="6579911" y="2516190"/>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lowchart: Connector 43"/>
          <p:cNvSpPr/>
          <p:nvPr/>
        </p:nvSpPr>
        <p:spPr>
          <a:xfrm>
            <a:off x="6718102" y="2516189"/>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lowchart: Connector 44"/>
          <p:cNvSpPr/>
          <p:nvPr/>
        </p:nvSpPr>
        <p:spPr>
          <a:xfrm>
            <a:off x="6856293" y="2516189"/>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lowchart: Connector 45"/>
          <p:cNvSpPr/>
          <p:nvPr/>
        </p:nvSpPr>
        <p:spPr>
          <a:xfrm>
            <a:off x="6994484" y="2523852"/>
            <a:ext cx="95276" cy="96819"/>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lowchart: Connector 46"/>
          <p:cNvSpPr/>
          <p:nvPr/>
        </p:nvSpPr>
        <p:spPr>
          <a:xfrm>
            <a:off x="7138577" y="2523852"/>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lowchart: Connector 47"/>
          <p:cNvSpPr/>
          <p:nvPr/>
        </p:nvSpPr>
        <p:spPr>
          <a:xfrm>
            <a:off x="7282469" y="2523982"/>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Flowchart: Connector 48"/>
          <p:cNvSpPr/>
          <p:nvPr/>
        </p:nvSpPr>
        <p:spPr>
          <a:xfrm>
            <a:off x="7420660" y="2523851"/>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Straight Arrow Connector 49"/>
          <p:cNvCxnSpPr>
            <a:stCxn id="19" idx="0"/>
            <a:endCxn id="42" idx="2"/>
          </p:cNvCxnSpPr>
          <p:nvPr/>
        </p:nvCxnSpPr>
        <p:spPr>
          <a:xfrm flipH="1" flipV="1">
            <a:off x="7044557" y="2661430"/>
            <a:ext cx="1268" cy="479030"/>
          </a:xfrm>
          <a:prstGeom prst="straightConnector1">
            <a:avLst/>
          </a:prstGeom>
          <a:ln w="1905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51" name="Flowchart: Alternate Process 50"/>
          <p:cNvSpPr/>
          <p:nvPr/>
        </p:nvSpPr>
        <p:spPr>
          <a:xfrm>
            <a:off x="7931395" y="2470112"/>
            <a:ext cx="993839" cy="184537"/>
          </a:xfrm>
          <a:prstGeom prst="flowChartAlternateProcess">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Flowchart: Connector 51"/>
          <p:cNvSpPr/>
          <p:nvPr/>
        </p:nvSpPr>
        <p:spPr>
          <a:xfrm>
            <a:off x="7963669" y="2509409"/>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lowchart: Connector 52"/>
          <p:cNvSpPr/>
          <p:nvPr/>
        </p:nvSpPr>
        <p:spPr>
          <a:xfrm>
            <a:off x="8101860" y="2509408"/>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lowchart: Connector 53"/>
          <p:cNvSpPr/>
          <p:nvPr/>
        </p:nvSpPr>
        <p:spPr>
          <a:xfrm>
            <a:off x="8240051" y="2509408"/>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Flowchart: Connector 54"/>
          <p:cNvSpPr/>
          <p:nvPr/>
        </p:nvSpPr>
        <p:spPr>
          <a:xfrm>
            <a:off x="8378242" y="2506313"/>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lowchart: Connector 55"/>
          <p:cNvSpPr/>
          <p:nvPr/>
        </p:nvSpPr>
        <p:spPr>
          <a:xfrm>
            <a:off x="8522335" y="2506313"/>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Flowchart: Connector 56"/>
          <p:cNvSpPr/>
          <p:nvPr/>
        </p:nvSpPr>
        <p:spPr>
          <a:xfrm>
            <a:off x="8666227" y="2506443"/>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lowchart: Connector 57"/>
          <p:cNvSpPr/>
          <p:nvPr/>
        </p:nvSpPr>
        <p:spPr>
          <a:xfrm>
            <a:off x="8804418" y="2506312"/>
            <a:ext cx="95276" cy="96819"/>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Flowchart: Alternate Process 58"/>
          <p:cNvSpPr/>
          <p:nvPr/>
        </p:nvSpPr>
        <p:spPr>
          <a:xfrm>
            <a:off x="9266047" y="2470112"/>
            <a:ext cx="993839" cy="184537"/>
          </a:xfrm>
          <a:prstGeom prst="flowChartAlternateProcess">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Flowchart: Connector 59"/>
          <p:cNvSpPr/>
          <p:nvPr/>
        </p:nvSpPr>
        <p:spPr>
          <a:xfrm>
            <a:off x="9298321" y="2509409"/>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lowchart: Connector 60"/>
          <p:cNvSpPr/>
          <p:nvPr/>
        </p:nvSpPr>
        <p:spPr>
          <a:xfrm>
            <a:off x="9436512" y="2509408"/>
            <a:ext cx="95276" cy="96819"/>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Flowchart: Connector 61"/>
          <p:cNvSpPr/>
          <p:nvPr/>
        </p:nvSpPr>
        <p:spPr>
          <a:xfrm>
            <a:off x="9574703" y="2509408"/>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lowchart: Connector 62"/>
          <p:cNvSpPr/>
          <p:nvPr/>
        </p:nvSpPr>
        <p:spPr>
          <a:xfrm>
            <a:off x="9712894" y="2506313"/>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Flowchart: Connector 63"/>
          <p:cNvSpPr/>
          <p:nvPr/>
        </p:nvSpPr>
        <p:spPr>
          <a:xfrm>
            <a:off x="9856987" y="2506313"/>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Flowchart: Connector 64"/>
          <p:cNvSpPr/>
          <p:nvPr/>
        </p:nvSpPr>
        <p:spPr>
          <a:xfrm>
            <a:off x="10000879" y="2506443"/>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lowchart: Connector 65"/>
          <p:cNvSpPr/>
          <p:nvPr/>
        </p:nvSpPr>
        <p:spPr>
          <a:xfrm>
            <a:off x="10139070" y="2506312"/>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Flowchart: Alternate Process 66"/>
          <p:cNvSpPr/>
          <p:nvPr/>
        </p:nvSpPr>
        <p:spPr>
          <a:xfrm>
            <a:off x="10612884" y="2476893"/>
            <a:ext cx="993839" cy="184537"/>
          </a:xfrm>
          <a:prstGeom prst="flowChartAlternateProcess">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Flowchart: Connector 67"/>
          <p:cNvSpPr/>
          <p:nvPr/>
        </p:nvSpPr>
        <p:spPr>
          <a:xfrm>
            <a:off x="10645158" y="2516190"/>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Flowchart: Connector 68"/>
          <p:cNvSpPr/>
          <p:nvPr/>
        </p:nvSpPr>
        <p:spPr>
          <a:xfrm>
            <a:off x="10783349" y="2516189"/>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lowchart: Connector 69"/>
          <p:cNvSpPr/>
          <p:nvPr/>
        </p:nvSpPr>
        <p:spPr>
          <a:xfrm>
            <a:off x="10921540" y="2516189"/>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Flowchart: Connector 70"/>
          <p:cNvSpPr/>
          <p:nvPr/>
        </p:nvSpPr>
        <p:spPr>
          <a:xfrm>
            <a:off x="11059731" y="2523852"/>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Flowchart: Connector 71"/>
          <p:cNvSpPr/>
          <p:nvPr/>
        </p:nvSpPr>
        <p:spPr>
          <a:xfrm>
            <a:off x="11203824" y="2523852"/>
            <a:ext cx="95276" cy="96819"/>
          </a:xfrm>
          <a:prstGeom prst="flowChartConnector">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lowchart: Connector 72"/>
          <p:cNvSpPr/>
          <p:nvPr/>
        </p:nvSpPr>
        <p:spPr>
          <a:xfrm>
            <a:off x="11347716" y="2523982"/>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Flowchart: Connector 73"/>
          <p:cNvSpPr/>
          <p:nvPr/>
        </p:nvSpPr>
        <p:spPr>
          <a:xfrm>
            <a:off x="11485907" y="2523851"/>
            <a:ext cx="95276" cy="96819"/>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Straight Arrow Connector 74"/>
          <p:cNvCxnSpPr>
            <a:stCxn id="16" idx="0"/>
            <a:endCxn id="51" idx="2"/>
          </p:cNvCxnSpPr>
          <p:nvPr/>
        </p:nvCxnSpPr>
        <p:spPr>
          <a:xfrm flipH="1" flipV="1">
            <a:off x="8428315" y="2654649"/>
            <a:ext cx="5500" cy="485812"/>
          </a:xfrm>
          <a:prstGeom prst="straightConnector1">
            <a:avLst/>
          </a:prstGeom>
          <a:ln w="1905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7" idx="0"/>
            <a:endCxn id="59" idx="2"/>
          </p:cNvCxnSpPr>
          <p:nvPr/>
        </p:nvCxnSpPr>
        <p:spPr>
          <a:xfrm flipV="1">
            <a:off x="9758703" y="2654649"/>
            <a:ext cx="4264" cy="485812"/>
          </a:xfrm>
          <a:prstGeom prst="straightConnector1">
            <a:avLst/>
          </a:prstGeom>
          <a:ln w="1905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8" idx="0"/>
            <a:endCxn id="67" idx="2"/>
          </p:cNvCxnSpPr>
          <p:nvPr/>
        </p:nvCxnSpPr>
        <p:spPr>
          <a:xfrm flipV="1">
            <a:off x="11106210" y="2661430"/>
            <a:ext cx="3594" cy="479494"/>
          </a:xfrm>
          <a:prstGeom prst="straightConnector1">
            <a:avLst/>
          </a:prstGeom>
          <a:ln w="1905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p:cNvSpPr txBox="1"/>
              <p:nvPr/>
            </p:nvSpPr>
            <p:spPr>
              <a:xfrm>
                <a:off x="9473416" y="4484637"/>
                <a:ext cx="624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rgbClr val="0070C0"/>
                              </a:solidFill>
                              <a:latin typeface="Cambria Math" panose="02040503050406030204" pitchFamily="18" charset="0"/>
                            </a:rPr>
                          </m:ctrlPr>
                        </m:sSubPr>
                        <m:e>
                          <m:r>
                            <a:rPr lang="en-US" sz="1600" b="0" i="1" smtClean="0">
                              <a:solidFill>
                                <a:srgbClr val="0070C0"/>
                              </a:solidFill>
                              <a:latin typeface="Cambria Math" panose="02040503050406030204" pitchFamily="18" charset="0"/>
                            </a:rPr>
                            <m:t>𝑤</m:t>
                          </m:r>
                        </m:e>
                        <m:sub>
                          <m:r>
                            <a:rPr lang="en-US" sz="1600" b="0" i="1" smtClean="0">
                              <a:solidFill>
                                <a:srgbClr val="0070C0"/>
                              </a:solidFill>
                              <a:latin typeface="Cambria Math" panose="02040503050406030204" pitchFamily="18" charset="0"/>
                            </a:rPr>
                            <m:t>𝑘</m:t>
                          </m:r>
                        </m:sub>
                      </m:sSub>
                    </m:oMath>
                  </m:oMathPara>
                </a14:m>
                <a:endParaRPr lang="en-US" sz="1600" dirty="0">
                  <a:solidFill>
                    <a:srgbClr val="FF0000"/>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9473416" y="4484637"/>
                <a:ext cx="624254" cy="338554"/>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8193833" y="2703546"/>
                <a:ext cx="190744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𝑠𝑜𝑓𝑡𝑚𝑎𝑥</m:t>
                      </m:r>
                    </m:oMath>
                  </m:oMathPara>
                </a14:m>
                <a:endParaRPr lang="en-US" sz="1600" dirty="0">
                  <a:solidFill>
                    <a:srgbClr val="3117F1"/>
                  </a:solidFill>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8193833" y="2703546"/>
                <a:ext cx="1907441" cy="338554"/>
              </a:xfrm>
              <a:prstGeom prst="rect">
                <a:avLst/>
              </a:prstGeom>
              <a:blipFill rotWithShape="0">
                <a:blip r:embed="rId16"/>
                <a:stretch>
                  <a:fillRect b="-8929"/>
                </a:stretch>
              </a:blipFill>
            </p:spPr>
            <p:txBody>
              <a:bodyPr/>
              <a:lstStyle/>
              <a:p>
                <a:r>
                  <a:rPr lang="en-US">
                    <a:noFill/>
                  </a:rPr>
                  <a:t> </a:t>
                </a:r>
              </a:p>
            </p:txBody>
          </p:sp>
        </mc:Fallback>
      </mc:AlternateContent>
      <p:sp>
        <p:nvSpPr>
          <p:cNvPr id="80" name="TextBox 79"/>
          <p:cNvSpPr txBox="1"/>
          <p:nvPr/>
        </p:nvSpPr>
        <p:spPr>
          <a:xfrm>
            <a:off x="7512654" y="2224090"/>
            <a:ext cx="739587" cy="523220"/>
          </a:xfrm>
          <a:prstGeom prst="rect">
            <a:avLst/>
          </a:prstGeom>
          <a:noFill/>
        </p:spPr>
        <p:txBody>
          <a:bodyPr wrap="square" rtlCol="0">
            <a:spAutoFit/>
          </a:bodyPr>
          <a:lstStyle/>
          <a:p>
            <a:r>
              <a:rPr lang="en-US" sz="2800" spc="-300" dirty="0" smtClean="0"/>
              <a:t>. . .</a:t>
            </a:r>
            <a:endParaRPr lang="en-US" sz="2800" spc="-300" dirty="0"/>
          </a:p>
        </p:txBody>
      </p:sp>
      <p:sp>
        <p:nvSpPr>
          <p:cNvPr id="81" name="TextBox 80"/>
          <p:cNvSpPr txBox="1"/>
          <p:nvPr/>
        </p:nvSpPr>
        <p:spPr>
          <a:xfrm>
            <a:off x="10211770" y="2202404"/>
            <a:ext cx="739587" cy="523220"/>
          </a:xfrm>
          <a:prstGeom prst="rect">
            <a:avLst/>
          </a:prstGeom>
          <a:noFill/>
        </p:spPr>
        <p:txBody>
          <a:bodyPr wrap="square" rtlCol="0">
            <a:spAutoFit/>
          </a:bodyPr>
          <a:lstStyle/>
          <a:p>
            <a:r>
              <a:rPr lang="en-US" sz="2800" spc="-300" dirty="0" smtClean="0"/>
              <a:t>. . .</a:t>
            </a:r>
            <a:endParaRPr lang="en-US" sz="2800" spc="-300" dirty="0"/>
          </a:p>
        </p:txBody>
      </p:sp>
      <p:pic>
        <p:nvPicPr>
          <p:cNvPr id="82" name="Picture 8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83" name="Picture 2" descr="https://upload.wikimedia.org/wikipedia/en/thumb/a/a5/Nankai_University_logo.svg/1024px-Nankai_University_logo.svg.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3" name="新录音 14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1606723" y="6248400"/>
            <a:ext cx="609600" cy="609600"/>
          </a:xfrm>
          <a:prstGeom prst="rect">
            <a:avLst/>
          </a:prstGeom>
        </p:spPr>
      </p:pic>
    </p:spTree>
    <p:extLst>
      <p:ext uri="{BB962C8B-B14F-4D97-AF65-F5344CB8AC3E}">
        <p14:creationId xmlns:p14="http://schemas.microsoft.com/office/powerpoint/2010/main" val="172817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7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Learn from </a:t>
            </a:r>
            <a:r>
              <a:rPr lang="en-US" dirty="0">
                <a:solidFill>
                  <a:schemeClr val="accent2"/>
                </a:solidFill>
              </a:rPr>
              <a:t>Relational</a:t>
            </a:r>
            <a:r>
              <a:rPr lang="en-US" dirty="0">
                <a:solidFill>
                  <a:srgbClr val="00B0F0"/>
                </a:solidFill>
              </a:rPr>
              <a:t> knowledge: </a:t>
            </a:r>
            <a:r>
              <a:rPr lang="en-US" dirty="0">
                <a:solidFill>
                  <a:schemeClr val="accent2"/>
                </a:solidFill>
              </a:rPr>
              <a:t>R</a:t>
            </a:r>
            <a:r>
              <a:rPr lang="en-US" dirty="0">
                <a:solidFill>
                  <a:srgbClr val="00B0F0"/>
                </a:solidFill>
              </a:rPr>
              <a:t>-NET</a:t>
            </a:r>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609600" y="1883664"/>
                <a:ext cx="10972800" cy="4325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solidFill>
                      <a:schemeClr val="tx2"/>
                    </a:solidFill>
                  </a:rPr>
                  <a:t>Format of relational knowledge:</a:t>
                </a:r>
              </a:p>
              <a:p>
                <a:pPr lvl="1"/>
                <a:r>
                  <a:rPr lang="en-US" sz="2000" dirty="0" smtClean="0">
                    <a:solidFill>
                      <a:schemeClr val="tx2"/>
                    </a:solidFill>
                  </a:rPr>
                  <a:t>Triple pairs, like </a:t>
                </a:r>
                <a:r>
                  <a:rPr lang="en-US" sz="2000" i="1" dirty="0" smtClean="0">
                    <a:solidFill>
                      <a:schemeClr val="bg1">
                        <a:lumMod val="50000"/>
                      </a:schemeClr>
                    </a:solidFill>
                  </a:rPr>
                  <a:t>(head, relation, tail)</a:t>
                </a:r>
              </a:p>
              <a:p>
                <a:pPr lvl="1"/>
                <a:r>
                  <a:rPr lang="en-US" sz="2000" dirty="0">
                    <a:solidFill>
                      <a:schemeClr val="tx2"/>
                    </a:solidFill>
                  </a:rPr>
                  <a:t>denoted </a:t>
                </a:r>
                <a:r>
                  <a:rPr lang="en-US" sz="2000" dirty="0" smtClean="0">
                    <a:solidFill>
                      <a:schemeClr val="tx2"/>
                    </a:solidFill>
                  </a:rPr>
                  <a:t>by </a:t>
                </a:r>
                <a14:m>
                  <m:oMath xmlns:m="http://schemas.openxmlformats.org/officeDocument/2006/math">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h</m:t>
                    </m:r>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𝑟</m:t>
                    </m:r>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𝑡</m:t>
                    </m:r>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ea typeface="Cambria Math" panose="02040503050406030204" pitchFamily="18" charset="0"/>
                      </a:rPr>
                      <m:t>𝑆</m:t>
                    </m:r>
                  </m:oMath>
                </a14:m>
                <a:r>
                  <a:rPr lang="en-US" sz="2000" dirty="0" smtClean="0">
                    <a:solidFill>
                      <a:schemeClr val="tx2"/>
                    </a:solidFill>
                  </a:rPr>
                  <a:t>, </a:t>
                </a:r>
                <a:r>
                  <a:rPr lang="en-US" sz="2000" dirty="0">
                    <a:solidFill>
                      <a:schemeClr val="tx2"/>
                    </a:solidFill>
                  </a:rPr>
                  <a:t>where </a:t>
                </a:r>
                <a14:m>
                  <m:oMath xmlns:m="http://schemas.openxmlformats.org/officeDocument/2006/math">
                    <m:r>
                      <a:rPr lang="en-US" sz="2000" i="1" smtClean="0">
                        <a:solidFill>
                          <a:schemeClr val="tx2"/>
                        </a:solidFill>
                        <a:latin typeface="Cambria Math" panose="02040503050406030204" pitchFamily="18" charset="0"/>
                      </a:rPr>
                      <m:t>𝑆</m:t>
                    </m:r>
                  </m:oMath>
                </a14:m>
                <a:r>
                  <a:rPr lang="en-US" sz="2000" dirty="0" smtClean="0">
                    <a:solidFill>
                      <a:schemeClr val="tx2"/>
                    </a:solidFill>
                  </a:rPr>
                  <a:t> is </a:t>
                </a:r>
                <a:r>
                  <a:rPr lang="en-US" sz="2000" dirty="0">
                    <a:solidFill>
                      <a:schemeClr val="tx2"/>
                    </a:solidFill>
                  </a:rPr>
                  <a:t>the set </a:t>
                </a:r>
                <a:r>
                  <a:rPr lang="en-US" sz="2000" dirty="0" smtClean="0">
                    <a:solidFill>
                      <a:schemeClr val="tx2"/>
                    </a:solidFill>
                  </a:rPr>
                  <a:t>of relational knowledge</a:t>
                </a:r>
              </a:p>
              <a:p>
                <a:r>
                  <a:rPr lang="en-US" sz="2000" dirty="0" smtClean="0">
                    <a:solidFill>
                      <a:schemeClr val="tx2"/>
                    </a:solidFill>
                  </a:rPr>
                  <a:t>This model aims to learn the representations of </a:t>
                </a:r>
                <a14:m>
                  <m:oMath xmlns:m="http://schemas.openxmlformats.org/officeDocument/2006/math">
                    <m:r>
                      <a:rPr lang="en-US" sz="2000" i="1">
                        <a:solidFill>
                          <a:schemeClr val="tx2"/>
                        </a:solidFill>
                        <a:latin typeface="Cambria Math" panose="02040503050406030204" pitchFamily="18" charset="0"/>
                      </a:rPr>
                      <m:t>h</m:t>
                    </m:r>
                    <m:r>
                      <a:rPr lang="en-US" sz="2000" i="1">
                        <a:solidFill>
                          <a:schemeClr val="tx2"/>
                        </a:solidFill>
                        <a:latin typeface="Cambria Math" panose="02040503050406030204" pitchFamily="18" charset="0"/>
                      </a:rPr>
                      <m:t>,</m:t>
                    </m:r>
                    <m:r>
                      <a:rPr lang="en-US" sz="2000" i="1">
                        <a:solidFill>
                          <a:schemeClr val="tx2"/>
                        </a:solidFill>
                        <a:latin typeface="Cambria Math" panose="02040503050406030204" pitchFamily="18" charset="0"/>
                      </a:rPr>
                      <m:t>𝑟</m:t>
                    </m:r>
                    <m:r>
                      <a:rPr lang="en-US" sz="2000" i="1" smtClean="0">
                        <a:solidFill>
                          <a:schemeClr val="tx2"/>
                        </a:solidFill>
                        <a:latin typeface="Cambria Math" panose="02040503050406030204" pitchFamily="18" charset="0"/>
                      </a:rPr>
                      <m:t> </m:t>
                    </m:r>
                    <m:r>
                      <a:rPr lang="en-US" sz="2000" i="1" smtClean="0">
                        <a:solidFill>
                          <a:schemeClr val="tx2"/>
                        </a:solidFill>
                        <a:latin typeface="Cambria Math" panose="02040503050406030204" pitchFamily="18" charset="0"/>
                      </a:rPr>
                      <m:t>𝑎𝑛𝑑</m:t>
                    </m:r>
                    <m:r>
                      <a:rPr lang="en-US" sz="2000" i="1" smtClean="0">
                        <a:solidFill>
                          <a:schemeClr val="tx2"/>
                        </a:solidFill>
                        <a:latin typeface="Cambria Math" panose="02040503050406030204" pitchFamily="18" charset="0"/>
                      </a:rPr>
                      <m:t> </m:t>
                    </m:r>
                    <m:r>
                      <a:rPr lang="en-US" sz="2000" i="1">
                        <a:solidFill>
                          <a:schemeClr val="tx2"/>
                        </a:solidFill>
                        <a:latin typeface="Cambria Math" panose="02040503050406030204" pitchFamily="18" charset="0"/>
                      </a:rPr>
                      <m:t>𝑡</m:t>
                    </m:r>
                  </m:oMath>
                </a14:m>
                <a:r>
                  <a:rPr lang="en-US" sz="2000" dirty="0" smtClean="0">
                    <a:solidFill>
                      <a:schemeClr val="tx2"/>
                    </a:solidFill>
                  </a:rPr>
                  <a:t>, and let </a:t>
                </a:r>
                <a14:m>
                  <m:oMath xmlns:m="http://schemas.openxmlformats.org/officeDocument/2006/math">
                    <m:r>
                      <a:rPr lang="en-US" sz="2000" i="1">
                        <a:solidFill>
                          <a:schemeClr val="tx2"/>
                        </a:solidFill>
                        <a:latin typeface="Cambria Math" panose="02040503050406030204" pitchFamily="18" charset="0"/>
                      </a:rPr>
                      <m:t>h</m:t>
                    </m:r>
                    <m:r>
                      <a:rPr lang="en-US" sz="2000" i="1" smtClean="0">
                        <a:solidFill>
                          <a:schemeClr val="tx2"/>
                        </a:solidFill>
                        <a:latin typeface="Cambria Math" panose="02040503050406030204" pitchFamily="18" charset="0"/>
                      </a:rPr>
                      <m:t>+</m:t>
                    </m:r>
                    <m:r>
                      <a:rPr lang="en-US" sz="2000" i="1">
                        <a:solidFill>
                          <a:schemeClr val="tx2"/>
                        </a:solidFill>
                        <a:latin typeface="Cambria Math" panose="02040503050406030204" pitchFamily="18" charset="0"/>
                      </a:rPr>
                      <m:t>𝑟</m:t>
                    </m:r>
                  </m:oMath>
                </a14:m>
                <a:r>
                  <a:rPr lang="en-US" sz="2000" dirty="0" smtClean="0">
                    <a:solidFill>
                      <a:schemeClr val="tx2"/>
                    </a:solidFill>
                  </a:rPr>
                  <a:t> be closed to </a:t>
                </a:r>
                <a14:m>
                  <m:oMath xmlns:m="http://schemas.openxmlformats.org/officeDocument/2006/math">
                    <m:r>
                      <a:rPr lang="en-US" sz="2000" i="1">
                        <a:solidFill>
                          <a:schemeClr val="tx2"/>
                        </a:solidFill>
                        <a:latin typeface="Cambria Math" panose="02040503050406030204" pitchFamily="18" charset="0"/>
                      </a:rPr>
                      <m:t>𝑡</m:t>
                    </m:r>
                  </m:oMath>
                </a14:m>
                <a:r>
                  <a:rPr lang="en-US" sz="2000" dirty="0" smtClean="0">
                    <a:solidFill>
                      <a:schemeClr val="tx2"/>
                    </a:solidFill>
                  </a:rPr>
                  <a:t>. (</a:t>
                </a:r>
                <a14:m>
                  <m:oMath xmlns:m="http://schemas.openxmlformats.org/officeDocument/2006/math">
                    <m:r>
                      <m:rPr>
                        <m:sty m:val="p"/>
                      </m:rPr>
                      <a:rPr lang="en-US" altLang="zh-CN" sz="2000" i="1" dirty="0">
                        <a:solidFill>
                          <a:schemeClr val="tx2"/>
                        </a:solidFill>
                        <a:latin typeface="Cambria Math" panose="02040503050406030204" pitchFamily="18" charset="0"/>
                      </a:rPr>
                      <m:t>min</m:t>
                    </m:r>
                    <m:r>
                      <a:rPr lang="en-US" altLang="zh-CN" sz="2000" dirty="0" smtClean="0">
                        <a:solidFill>
                          <a:schemeClr val="tx2"/>
                        </a:solidFill>
                        <a:latin typeface="Cambria Math" panose="02040503050406030204" pitchFamily="18" charset="0"/>
                      </a:rPr>
                      <m:t> </m:t>
                    </m:r>
                    <m:r>
                      <a:rPr lang="en-US" sz="2000">
                        <a:solidFill>
                          <a:schemeClr val="tx2"/>
                        </a:solidFill>
                        <a:latin typeface="Cambria Math" panose="02040503050406030204" pitchFamily="18" charset="0"/>
                      </a:rPr>
                      <m:t>𝑑</m:t>
                    </m:r>
                    <m:d>
                      <m:dPr>
                        <m:ctrlPr>
                          <a:rPr lang="en-US" sz="2000" i="1">
                            <a:solidFill>
                              <a:schemeClr val="tx2"/>
                            </a:solidFill>
                            <a:latin typeface="Cambria Math" panose="02040503050406030204" pitchFamily="18" charset="0"/>
                          </a:rPr>
                        </m:ctrlPr>
                      </m:dPr>
                      <m:e>
                        <m:r>
                          <a:rPr lang="en-US" sz="2000">
                            <a:solidFill>
                              <a:schemeClr val="tx2"/>
                            </a:solidFill>
                            <a:latin typeface="Cambria Math" panose="02040503050406030204" pitchFamily="18" charset="0"/>
                          </a:rPr>
                          <m:t>h</m:t>
                        </m:r>
                        <m:r>
                          <a:rPr lang="en-US" sz="2000">
                            <a:solidFill>
                              <a:schemeClr val="tx2"/>
                            </a:solidFill>
                            <a:latin typeface="Cambria Math" panose="02040503050406030204" pitchFamily="18" charset="0"/>
                          </a:rPr>
                          <m:t>+</m:t>
                        </m:r>
                        <m:r>
                          <a:rPr lang="en-US" sz="2000">
                            <a:solidFill>
                              <a:schemeClr val="tx2"/>
                            </a:solidFill>
                            <a:latin typeface="Cambria Math" panose="02040503050406030204" pitchFamily="18" charset="0"/>
                          </a:rPr>
                          <m:t>𝑟</m:t>
                        </m:r>
                        <m:r>
                          <a:rPr lang="en-US" sz="2000">
                            <a:solidFill>
                              <a:schemeClr val="tx2"/>
                            </a:solidFill>
                            <a:latin typeface="Cambria Math" panose="02040503050406030204" pitchFamily="18" charset="0"/>
                          </a:rPr>
                          <m:t>, </m:t>
                        </m:r>
                        <m:r>
                          <a:rPr lang="en-US" sz="2000">
                            <a:solidFill>
                              <a:schemeClr val="tx2"/>
                            </a:solidFill>
                            <a:latin typeface="Cambria Math" panose="02040503050406030204" pitchFamily="18" charset="0"/>
                          </a:rPr>
                          <m:t>𝑡</m:t>
                        </m:r>
                      </m:e>
                    </m:d>
                  </m:oMath>
                </a14:m>
                <a:r>
                  <a:rPr lang="en-US" sz="2000" dirty="0" smtClean="0">
                    <a:solidFill>
                      <a:schemeClr val="tx2"/>
                    </a:solidFill>
                  </a:rPr>
                  <a:t>)</a:t>
                </a:r>
              </a:p>
              <a:p>
                <a:r>
                  <a:rPr lang="en-US" sz="2000" dirty="0" smtClean="0">
                    <a:solidFill>
                      <a:schemeClr val="tx2"/>
                    </a:solidFill>
                  </a:rPr>
                  <a:t>Negative Samples:</a:t>
                </a:r>
              </a:p>
              <a:p>
                <a:pPr lvl="1"/>
                <a14:m>
                  <m:oMath xmlns:m="http://schemas.openxmlformats.org/officeDocument/2006/math">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𝑆</m:t>
                        </m:r>
                        <m:r>
                          <a:rPr lang="en-US" sz="2000" i="1" smtClean="0">
                            <a:solidFill>
                              <a:schemeClr val="tx2"/>
                            </a:solidFill>
                            <a:latin typeface="Cambria Math" panose="02040503050406030204" pitchFamily="18" charset="0"/>
                          </a:rPr>
                          <m:t>′</m:t>
                        </m:r>
                      </m:e>
                      <m:sub>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h</m:t>
                        </m:r>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𝑟</m:t>
                        </m:r>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𝑡</m:t>
                        </m:r>
                        <m:r>
                          <a:rPr lang="en-US" sz="2000" i="1" smtClean="0">
                            <a:solidFill>
                              <a:schemeClr val="tx2"/>
                            </a:solidFill>
                            <a:latin typeface="Cambria Math" panose="02040503050406030204" pitchFamily="18" charset="0"/>
                          </a:rPr>
                          <m:t>)</m:t>
                        </m:r>
                      </m:sub>
                    </m:sSub>
                    <m:r>
                      <a:rPr lang="en-US" sz="2000" i="1" smtClean="0">
                        <a:solidFill>
                          <a:schemeClr val="tx2"/>
                        </a:solidFill>
                        <a:latin typeface="Cambria Math" panose="02040503050406030204" pitchFamily="18" charset="0"/>
                      </a:rPr>
                      <m:t>=</m:t>
                    </m:r>
                    <m:d>
                      <m:dPr>
                        <m:begChr m:val="{"/>
                        <m:endChr m:val="}"/>
                        <m:ctrlPr>
                          <a:rPr lang="en-US" sz="2000" i="1" smtClean="0">
                            <a:solidFill>
                              <a:schemeClr val="tx2"/>
                            </a:solidFill>
                            <a:latin typeface="Cambria Math" panose="02040503050406030204" pitchFamily="18" charset="0"/>
                          </a:rPr>
                        </m:ctrlPr>
                      </m:dPr>
                      <m:e>
                        <m:d>
                          <m:dPr>
                            <m:ctrlPr>
                              <a:rPr lang="en-US" sz="2000" i="1" smtClean="0">
                                <a:solidFill>
                                  <a:schemeClr val="tx2"/>
                                </a:solidFill>
                                <a:latin typeface="Cambria Math" panose="02040503050406030204" pitchFamily="18" charset="0"/>
                              </a:rPr>
                            </m:ctrlPr>
                          </m:dPr>
                          <m:e>
                            <m:sSup>
                              <m:sSupPr>
                                <m:ctrlPr>
                                  <a:rPr lang="en-US" sz="2000" i="1" smtClean="0">
                                    <a:solidFill>
                                      <a:schemeClr val="tx2"/>
                                    </a:solidFill>
                                    <a:latin typeface="Cambria Math" panose="02040503050406030204" pitchFamily="18" charset="0"/>
                                  </a:rPr>
                                </m:ctrlPr>
                              </m:sSupPr>
                              <m:e>
                                <m:r>
                                  <a:rPr lang="en-US" sz="2000" i="1" smtClean="0">
                                    <a:solidFill>
                                      <a:schemeClr val="tx2"/>
                                    </a:solidFill>
                                    <a:latin typeface="Cambria Math" panose="02040503050406030204" pitchFamily="18" charset="0"/>
                                  </a:rPr>
                                  <m:t>h</m:t>
                                </m:r>
                              </m:e>
                              <m:sup>
                                <m:r>
                                  <a:rPr lang="en-US" sz="2000" i="1" smtClean="0">
                                    <a:solidFill>
                                      <a:schemeClr val="tx2"/>
                                    </a:solidFill>
                                    <a:latin typeface="Cambria Math" panose="02040503050406030204" pitchFamily="18" charset="0"/>
                                  </a:rPr>
                                  <m:t>′</m:t>
                                </m:r>
                              </m:sup>
                            </m:sSup>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𝑟</m:t>
                            </m:r>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rPr>
                              <m:t>𝑡</m:t>
                            </m:r>
                          </m:e>
                        </m:d>
                      </m:e>
                    </m:d>
                    <m:r>
                      <a:rPr lang="en-US" sz="2000" i="1" smtClean="0">
                        <a:solidFill>
                          <a:schemeClr val="tx2"/>
                        </a:solidFill>
                        <a:latin typeface="Cambria Math" panose="02040503050406030204" pitchFamily="18" charset="0"/>
                        <a:ea typeface="Cambria Math" panose="02040503050406030204" pitchFamily="18" charset="0"/>
                      </a:rPr>
                      <m:t>∪</m:t>
                    </m:r>
                    <m:d>
                      <m:dPr>
                        <m:begChr m:val="{"/>
                        <m:endChr m:val="}"/>
                        <m:ctrlPr>
                          <a:rPr lang="en-US" sz="2000" i="1">
                            <a:solidFill>
                              <a:schemeClr val="tx2"/>
                            </a:solidFill>
                            <a:latin typeface="Cambria Math" panose="02040503050406030204" pitchFamily="18" charset="0"/>
                          </a:rPr>
                        </m:ctrlPr>
                      </m:dPr>
                      <m:e>
                        <m:d>
                          <m:dPr>
                            <m:ctrlPr>
                              <a:rPr lang="en-US" sz="2000" i="1">
                                <a:solidFill>
                                  <a:schemeClr val="tx2"/>
                                </a:solidFill>
                                <a:latin typeface="Cambria Math" panose="02040503050406030204" pitchFamily="18" charset="0"/>
                              </a:rPr>
                            </m:ctrlPr>
                          </m:dPr>
                          <m:e>
                            <m:r>
                              <a:rPr lang="en-US" sz="2000" i="1" smtClean="0">
                                <a:solidFill>
                                  <a:schemeClr val="tx2"/>
                                </a:solidFill>
                                <a:latin typeface="Cambria Math" panose="02040503050406030204" pitchFamily="18" charset="0"/>
                              </a:rPr>
                              <m:t>h</m:t>
                            </m:r>
                            <m:r>
                              <a:rPr lang="en-US" sz="2000" i="1">
                                <a:solidFill>
                                  <a:schemeClr val="tx2"/>
                                </a:solidFill>
                                <a:latin typeface="Cambria Math" panose="02040503050406030204" pitchFamily="18" charset="0"/>
                              </a:rPr>
                              <m:t>,</m:t>
                            </m:r>
                            <m:r>
                              <a:rPr lang="en-US" sz="2000" i="1">
                                <a:solidFill>
                                  <a:schemeClr val="tx2"/>
                                </a:solidFill>
                                <a:latin typeface="Cambria Math" panose="02040503050406030204" pitchFamily="18" charset="0"/>
                              </a:rPr>
                              <m:t>𝑟</m:t>
                            </m:r>
                            <m:r>
                              <a:rPr lang="en-US" sz="2000" i="1">
                                <a:solidFill>
                                  <a:schemeClr val="tx2"/>
                                </a:solidFill>
                                <a:latin typeface="Cambria Math" panose="02040503050406030204" pitchFamily="18" charset="0"/>
                              </a:rPr>
                              <m:t>,</m:t>
                            </m:r>
                            <m:sSup>
                              <m:sSupPr>
                                <m:ctrlPr>
                                  <a:rPr lang="en-US" sz="2000" i="1" smtClean="0">
                                    <a:solidFill>
                                      <a:schemeClr val="tx2"/>
                                    </a:solidFill>
                                    <a:latin typeface="Cambria Math" panose="02040503050406030204" pitchFamily="18" charset="0"/>
                                  </a:rPr>
                                </m:ctrlPr>
                              </m:sSupPr>
                              <m:e>
                                <m:r>
                                  <a:rPr lang="en-US" sz="2000" i="1">
                                    <a:solidFill>
                                      <a:schemeClr val="tx2"/>
                                    </a:solidFill>
                                    <a:latin typeface="Cambria Math" panose="02040503050406030204" pitchFamily="18" charset="0"/>
                                  </a:rPr>
                                  <m:t>𝑡</m:t>
                                </m:r>
                              </m:e>
                              <m:sup>
                                <m:r>
                                  <a:rPr lang="en-US" sz="2000" i="1" smtClean="0">
                                    <a:solidFill>
                                      <a:schemeClr val="tx2"/>
                                    </a:solidFill>
                                    <a:latin typeface="Cambria Math" panose="02040503050406030204" pitchFamily="18" charset="0"/>
                                  </a:rPr>
                                  <m:t>′</m:t>
                                </m:r>
                              </m:sup>
                            </m:sSup>
                          </m:e>
                        </m:d>
                      </m:e>
                    </m:d>
                    <m:r>
                      <a:rPr lang="en-US" sz="2000" smtClean="0">
                        <a:solidFill>
                          <a:schemeClr val="tx2"/>
                        </a:solidFill>
                        <a:latin typeface="Cambria Math" panose="02040503050406030204" pitchFamily="18" charset="0"/>
                      </a:rPr>
                      <m:t>, </m:t>
                    </m:r>
                    <m:r>
                      <m:rPr>
                        <m:sty m:val="p"/>
                      </m:rPr>
                      <a:rPr lang="en-US" sz="2000" smtClean="0">
                        <a:solidFill>
                          <a:schemeClr val="tx2"/>
                        </a:solidFill>
                        <a:latin typeface="Cambria Math" panose="02040503050406030204" pitchFamily="18" charset="0"/>
                      </a:rPr>
                      <m:t>and</m:t>
                    </m:r>
                    <m:r>
                      <a:rPr lang="en-US" sz="2000" smtClean="0">
                        <a:solidFill>
                          <a:schemeClr val="tx2"/>
                        </a:solidFill>
                        <a:latin typeface="Cambria Math" panose="02040503050406030204" pitchFamily="18" charset="0"/>
                      </a:rPr>
                      <m:t> </m:t>
                    </m:r>
                    <m:r>
                      <m:rPr>
                        <m:sty m:val="p"/>
                      </m:rPr>
                      <a:rPr lang="en-US" sz="2000" smtClean="0">
                        <a:solidFill>
                          <a:schemeClr val="tx2"/>
                        </a:solidFill>
                        <a:latin typeface="Cambria Math" panose="02040503050406030204" pitchFamily="18" charset="0"/>
                      </a:rPr>
                      <m:t>S</m:t>
                    </m:r>
                    <m:r>
                      <a:rPr lang="en-US" sz="2000" i="1" smtClean="0">
                        <a:solidFill>
                          <a:schemeClr val="tx2"/>
                        </a:solidFill>
                        <a:latin typeface="Cambria Math" panose="02040503050406030204" pitchFamily="18" charset="0"/>
                        <a:ea typeface="Cambria Math" panose="02040503050406030204" pitchFamily="18" charset="0"/>
                      </a:rPr>
                      <m:t>∩</m:t>
                    </m:r>
                    <m:sSup>
                      <m:sSupPr>
                        <m:ctrlPr>
                          <a:rPr lang="en-US" sz="2000" i="1" smtClean="0">
                            <a:solidFill>
                              <a:schemeClr val="tx2"/>
                            </a:solidFill>
                            <a:latin typeface="Cambria Math" panose="02040503050406030204" pitchFamily="18" charset="0"/>
                            <a:ea typeface="Cambria Math" panose="02040503050406030204" pitchFamily="18" charset="0"/>
                          </a:rPr>
                        </m:ctrlPr>
                      </m:sSupPr>
                      <m:e>
                        <m:r>
                          <a:rPr lang="en-US" sz="2000" i="1" smtClean="0">
                            <a:solidFill>
                              <a:schemeClr val="tx2"/>
                            </a:solidFill>
                            <a:latin typeface="Cambria Math" panose="02040503050406030204" pitchFamily="18" charset="0"/>
                            <a:ea typeface="Cambria Math" panose="02040503050406030204" pitchFamily="18" charset="0"/>
                          </a:rPr>
                          <m:t>𝑆</m:t>
                        </m:r>
                      </m:e>
                      <m:sup>
                        <m:r>
                          <a:rPr lang="en-US" sz="2000" i="1" smtClean="0">
                            <a:solidFill>
                              <a:schemeClr val="tx2"/>
                            </a:solidFill>
                            <a:latin typeface="Cambria Math" panose="02040503050406030204" pitchFamily="18" charset="0"/>
                            <a:ea typeface="Cambria Math" panose="02040503050406030204" pitchFamily="18" charset="0"/>
                          </a:rPr>
                          <m:t>′</m:t>
                        </m:r>
                      </m:sup>
                    </m:sSup>
                    <m:r>
                      <a:rPr lang="en-US" sz="2000" i="1" smtClean="0">
                        <a:solidFill>
                          <a:schemeClr val="tx2"/>
                        </a:solidFill>
                        <a:latin typeface="Cambria Math" panose="02040503050406030204" pitchFamily="18" charset="0"/>
                        <a:ea typeface="Cambria Math" panose="02040503050406030204" pitchFamily="18" charset="0"/>
                      </a:rPr>
                      <m:t>=∅</m:t>
                    </m:r>
                  </m:oMath>
                </a14:m>
                <a:endParaRPr lang="en-US" sz="2000" dirty="0" smtClean="0">
                  <a:solidFill>
                    <a:schemeClr val="tx2"/>
                  </a:solidFill>
                </a:endParaRPr>
              </a:p>
              <a:p>
                <a:r>
                  <a:rPr lang="en-US" sz="2000" dirty="0" smtClean="0">
                    <a:solidFill>
                      <a:schemeClr val="tx2"/>
                    </a:solidFill>
                  </a:rPr>
                  <a:t>Objective Function of R-NET:</a:t>
                </a:r>
              </a:p>
              <a:p>
                <a:pPr marL="109728"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i="1" smtClean="0">
                              <a:solidFill>
                                <a:schemeClr val="tx2"/>
                              </a:solidFill>
                              <a:latin typeface="Cambria Math" panose="02040503050406030204" pitchFamily="18" charset="0"/>
                            </a:rPr>
                          </m:ctrlPr>
                        </m:sSubPr>
                        <m:e>
                          <m:r>
                            <a:rPr lang="en-US" sz="2000" i="1" smtClean="0">
                              <a:solidFill>
                                <a:schemeClr val="tx2"/>
                              </a:solidFill>
                              <a:latin typeface="Cambria Math" panose="02040503050406030204" pitchFamily="18" charset="0"/>
                            </a:rPr>
                            <m:t>𝐽</m:t>
                          </m:r>
                        </m:e>
                        <m:sub>
                          <m:r>
                            <a:rPr lang="en-US" sz="2000" i="1" smtClean="0">
                              <a:solidFill>
                                <a:schemeClr val="tx2"/>
                              </a:solidFill>
                              <a:latin typeface="Cambria Math" panose="02040503050406030204" pitchFamily="18" charset="0"/>
                            </a:rPr>
                            <m:t>𝑟</m:t>
                          </m:r>
                        </m:sub>
                      </m:sSub>
                      <m:r>
                        <a:rPr lang="en-US" sz="2000" i="1" smtClean="0">
                          <a:solidFill>
                            <a:schemeClr val="tx2"/>
                          </a:solidFill>
                          <a:latin typeface="Cambria Math" panose="02040503050406030204" pitchFamily="18" charset="0"/>
                        </a:rPr>
                        <m:t>=</m:t>
                      </m:r>
                      <m:r>
                        <a:rPr lang="en-US" sz="2000" i="1" smtClean="0">
                          <a:solidFill>
                            <a:schemeClr val="tx2"/>
                          </a:solidFill>
                          <a:latin typeface="Cambria Math" panose="02040503050406030204" pitchFamily="18" charset="0"/>
                          <a:ea typeface="Cambria Math" panose="02040503050406030204" pitchFamily="18" charset="0"/>
                        </a:rPr>
                        <m:t>𝛼</m:t>
                      </m:r>
                      <m:sSub>
                        <m:sSubPr>
                          <m:ctrlPr>
                            <a:rPr lang="en-US" sz="2000" i="1" smtClean="0">
                              <a:solidFill>
                                <a:schemeClr val="tx2"/>
                              </a:solidFill>
                              <a:latin typeface="Cambria Math" panose="02040503050406030204" pitchFamily="18" charset="0"/>
                              <a:ea typeface="Cambria Math" panose="02040503050406030204" pitchFamily="18" charset="0"/>
                            </a:rPr>
                          </m:ctrlPr>
                        </m:sSubPr>
                        <m:e>
                          <m:r>
                            <a:rPr lang="en-US" sz="2000" i="1" smtClean="0">
                              <a:solidFill>
                                <a:schemeClr val="tx2"/>
                              </a:solidFill>
                              <a:latin typeface="Cambria Math" panose="02040503050406030204" pitchFamily="18" charset="0"/>
                              <a:ea typeface="Cambria Math" panose="02040503050406030204" pitchFamily="18" charset="0"/>
                            </a:rPr>
                            <m:t>𝐸</m:t>
                          </m:r>
                        </m:e>
                        <m:sub>
                          <m:r>
                            <a:rPr lang="en-US" sz="2000" i="1" smtClean="0">
                              <a:solidFill>
                                <a:schemeClr val="tx2"/>
                              </a:solidFill>
                              <a:latin typeface="Cambria Math" panose="02040503050406030204" pitchFamily="18" charset="0"/>
                              <a:ea typeface="Cambria Math" panose="02040503050406030204" pitchFamily="18" charset="0"/>
                            </a:rPr>
                            <m:t>𝑟</m:t>
                          </m:r>
                        </m:sub>
                      </m:sSub>
                      <m:r>
                        <a:rPr lang="en-US" sz="2000" i="1" smtClean="0">
                          <a:solidFill>
                            <a:schemeClr val="tx2"/>
                          </a:solidFill>
                          <a:latin typeface="Cambria Math" panose="02040503050406030204" pitchFamily="18" charset="0"/>
                          <a:ea typeface="Cambria Math" panose="02040503050406030204" pitchFamily="18" charset="0"/>
                        </a:rPr>
                        <m:t>−</m:t>
                      </m:r>
                      <m:r>
                        <a:rPr lang="en-US" sz="2000" i="1" smtClean="0">
                          <a:solidFill>
                            <a:schemeClr val="tx2"/>
                          </a:solidFill>
                          <a:latin typeface="Cambria Math" panose="02040503050406030204" pitchFamily="18" charset="0"/>
                          <a:ea typeface="Cambria Math" panose="02040503050406030204" pitchFamily="18" charset="0"/>
                        </a:rPr>
                        <m:t>𝐿</m:t>
                      </m:r>
                    </m:oMath>
                  </m:oMathPara>
                </a14:m>
                <a:endParaRPr lang="en-US" sz="2000" dirty="0" smtClean="0">
                  <a:solidFill>
                    <a:schemeClr val="tx2"/>
                  </a:solidFill>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609600" y="1883664"/>
                <a:ext cx="10972800" cy="4325112"/>
              </a:xfrm>
              <a:prstGeom prst="rect">
                <a:avLst/>
              </a:prstGeom>
              <a:blipFill rotWithShape="0">
                <a:blip r:embed="rId5"/>
                <a:stretch>
                  <a:fillRect l="-500" t="-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041400" y="5425440"/>
                <a:ext cx="5969000" cy="1066800"/>
              </a:xfrm>
              <a:prstGeom prst="rect">
                <a:avLst/>
              </a:prstGeom>
              <a:noFill/>
              <a:ln>
                <a:solidFill>
                  <a:schemeClr val="accent2"/>
                </a:solidFill>
              </a:ln>
            </p:spPr>
            <p:style>
              <a:lnRef idx="3">
                <a:schemeClr val="lt1"/>
              </a:lnRef>
              <a:fillRef idx="1">
                <a:schemeClr val="accent2"/>
              </a:fillRef>
              <a:effectRef idx="1">
                <a:schemeClr val="accent2"/>
              </a:effectRef>
              <a:fontRef idx="minor">
                <a:schemeClr val="lt1"/>
              </a:fontRef>
            </p:style>
            <p:txBody>
              <a:bodyPr rtlCol="0" anchor="ctr"/>
              <a:lstStyle/>
              <a:p>
                <a:r>
                  <a:rPr lang="en-US" dirty="0" smtClean="0">
                    <a:solidFill>
                      <a:schemeClr val="tx2"/>
                    </a:solidFill>
                  </a:rPr>
                  <a:t>A hinge loss function:</a:t>
                </a:r>
              </a:p>
              <a:p>
                <a:pPr algn="ctr"/>
                <a14:m>
                  <m:oMathPara xmlns:m="http://schemas.openxmlformats.org/officeDocument/2006/math">
                    <m:oMathParaPr>
                      <m:jc m:val="centerGroup"/>
                    </m:oMathParaPr>
                    <m:oMath xmlns:m="http://schemas.openxmlformats.org/officeDocument/2006/math">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𝐸</m:t>
                          </m:r>
                        </m:e>
                        <m:sub>
                          <m:r>
                            <a:rPr lang="en-US" b="0" i="1" smtClean="0">
                              <a:solidFill>
                                <a:schemeClr val="tx2"/>
                              </a:solidFill>
                              <a:latin typeface="Cambria Math" panose="02040503050406030204" pitchFamily="18" charset="0"/>
                            </a:rPr>
                            <m:t>𝑟</m:t>
                          </m:r>
                        </m:sub>
                      </m:sSub>
                      <m:r>
                        <a:rPr lang="en-US" b="0" i="1" smtClean="0">
                          <a:solidFill>
                            <a:schemeClr val="tx2"/>
                          </a:solidFill>
                          <a:latin typeface="Cambria Math" panose="02040503050406030204" pitchFamily="18" charset="0"/>
                        </a:rPr>
                        <m:t>=</m:t>
                      </m:r>
                      <m:nary>
                        <m:naryPr>
                          <m:chr m:val="∑"/>
                          <m:supHide m:val="on"/>
                          <m:ctrlPr>
                            <a:rPr lang="en-US" b="0" i="1" smtClean="0">
                              <a:solidFill>
                                <a:schemeClr val="tx2"/>
                              </a:solidFill>
                              <a:latin typeface="Cambria Math" panose="02040503050406030204" pitchFamily="18" charset="0"/>
                            </a:rPr>
                          </m:ctrlPr>
                        </m:naryPr>
                        <m:sub>
                          <m:r>
                            <m:rPr>
                              <m:brk m:alnAt="7"/>
                            </m:rP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h</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𝑟</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𝑆</m:t>
                          </m:r>
                        </m:sub>
                        <m:sup/>
                        <m:e>
                          <m:nary>
                            <m:naryPr>
                              <m:chr m:val="∑"/>
                              <m:supHide m:val="on"/>
                              <m:ctrlPr>
                                <a:rPr lang="en-US" b="0" i="1" smtClean="0">
                                  <a:solidFill>
                                    <a:schemeClr val="tx2"/>
                                  </a:solidFill>
                                  <a:latin typeface="Cambria Math" panose="02040503050406030204" pitchFamily="18" charset="0"/>
                                </a:rPr>
                              </m:ctrlPr>
                            </m:naryPr>
                            <m:sub>
                              <m:r>
                                <m:rPr>
                                  <m:brk m:alnAt="7"/>
                                </m:rPr>
                                <a:rPr lang="en-US" b="0" i="1" smtClean="0">
                                  <a:solidFill>
                                    <a:schemeClr val="tx2"/>
                                  </a:solidFill>
                                  <a:latin typeface="Cambria Math" panose="02040503050406030204" pitchFamily="18" charset="0"/>
                                </a:rPr>
                                <m:t>(</m:t>
                              </m:r>
                              <m:sSup>
                                <m:sSupPr>
                                  <m:ctrlPr>
                                    <a:rPr lang="en-US" b="0" i="1" smtClean="0">
                                      <a:solidFill>
                                        <a:schemeClr val="tx2"/>
                                      </a:solidFill>
                                      <a:latin typeface="Cambria Math" panose="02040503050406030204" pitchFamily="18" charset="0"/>
                                    </a:rPr>
                                  </m:ctrlPr>
                                </m:sSupPr>
                                <m:e>
                                  <m:r>
                                    <m:rPr>
                                      <m:brk m:alnAt="7"/>
                                    </m:rPr>
                                    <a:rPr lang="en-US" b="0" i="1" smtClean="0">
                                      <a:solidFill>
                                        <a:schemeClr val="tx2"/>
                                      </a:solidFill>
                                      <a:latin typeface="Cambria Math" panose="02040503050406030204" pitchFamily="18" charset="0"/>
                                    </a:rPr>
                                    <m:t>h</m:t>
                                  </m:r>
                                </m:e>
                                <m:sup>
                                  <m:r>
                                    <a:rPr lang="en-US" b="0" i="1" smtClean="0">
                                      <a:solidFill>
                                        <a:schemeClr val="tx2"/>
                                      </a:solidFill>
                                      <a:latin typeface="Cambria Math" panose="02040503050406030204" pitchFamily="18" charset="0"/>
                                    </a:rPr>
                                    <m:t>′</m:t>
                                  </m:r>
                                </m:sup>
                              </m:sSup>
                              <m:r>
                                <m:rPr>
                                  <m:brk m:alnAt="7"/>
                                </m:rP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𝑟</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𝑡</m:t>
                              </m:r>
                              <m:r>
                                <a:rPr lang="en-US" b="0" i="1" smtClean="0">
                                  <a:solidFill>
                                    <a:schemeClr val="tx2"/>
                                  </a:solidFill>
                                  <a:latin typeface="Cambria Math" panose="02040503050406030204" pitchFamily="18" charset="0"/>
                                </a:rPr>
                                <m:t>′)∈</m:t>
                              </m:r>
                              <m:sSub>
                                <m:sSubPr>
                                  <m:ctrlPr>
                                    <a:rPr lang="en-US" b="0" i="1" smtClean="0">
                                      <a:solidFill>
                                        <a:schemeClr val="tx2"/>
                                      </a:solidFill>
                                      <a:latin typeface="Cambria Math" panose="02040503050406030204" pitchFamily="18" charset="0"/>
                                      <a:ea typeface="Cambria Math" panose="02040503050406030204" pitchFamily="18" charset="0"/>
                                    </a:rPr>
                                  </m:ctrlPr>
                                </m:sSubPr>
                                <m:e>
                                  <m:r>
                                    <a:rPr lang="en-US" b="0" i="1" smtClean="0">
                                      <a:solidFill>
                                        <a:schemeClr val="tx2"/>
                                      </a:solidFill>
                                      <a:latin typeface="Cambria Math" panose="02040503050406030204" pitchFamily="18" charset="0"/>
                                      <a:ea typeface="Cambria Math" panose="02040503050406030204" pitchFamily="18" charset="0"/>
                                    </a:rPr>
                                    <m:t>𝑆</m:t>
                                  </m:r>
                                  <m:r>
                                    <a:rPr lang="en-US" b="0" i="1" smtClean="0">
                                      <a:solidFill>
                                        <a:schemeClr val="tx2"/>
                                      </a:solidFill>
                                      <a:latin typeface="Cambria Math" panose="02040503050406030204" pitchFamily="18" charset="0"/>
                                      <a:ea typeface="Cambria Math" panose="02040503050406030204" pitchFamily="18" charset="0"/>
                                    </a:rPr>
                                    <m:t>′</m:t>
                                  </m:r>
                                </m:e>
                                <m:sub>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h</m:t>
                                  </m:r>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𝑟</m:t>
                                  </m:r>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𝑡</m:t>
                                  </m:r>
                                  <m:r>
                                    <a:rPr lang="en-US" b="0" i="1" smtClean="0">
                                      <a:solidFill>
                                        <a:schemeClr val="tx2"/>
                                      </a:solidFill>
                                      <a:latin typeface="Cambria Math" panose="02040503050406030204" pitchFamily="18" charset="0"/>
                                      <a:ea typeface="Cambria Math" panose="02040503050406030204" pitchFamily="18" charset="0"/>
                                    </a:rPr>
                                    <m:t>)</m:t>
                                  </m:r>
                                </m:sub>
                              </m:sSub>
                            </m:sub>
                            <m:sup/>
                            <m:e>
                              <m:d>
                                <m:dPr>
                                  <m:begChr m:val="["/>
                                  <m:endChr m:val="]"/>
                                  <m:ctrlPr>
                                    <a:rPr lang="en-US" b="0" i="1" smtClean="0">
                                      <a:solidFill>
                                        <a:schemeClr val="tx2"/>
                                      </a:solidFill>
                                      <a:latin typeface="Cambria Math" panose="02040503050406030204" pitchFamily="18" charset="0"/>
                                    </a:rPr>
                                  </m:ctrlPr>
                                </m:dPr>
                                <m:e>
                                  <m:r>
                                    <a:rPr lang="en-US" b="0" i="1" smtClean="0">
                                      <a:solidFill>
                                        <a:schemeClr val="tx2"/>
                                      </a:solidFill>
                                      <a:latin typeface="Cambria Math" panose="02040503050406030204" pitchFamily="18" charset="0"/>
                                      <a:ea typeface="Cambria Math" panose="02040503050406030204" pitchFamily="18" charset="0"/>
                                    </a:rPr>
                                    <m:t>𝛾</m:t>
                                  </m:r>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𝑑</m:t>
                                  </m:r>
                                  <m:d>
                                    <m:dPr>
                                      <m:ctrlPr>
                                        <a:rPr lang="en-US" b="0" i="1" smtClean="0">
                                          <a:solidFill>
                                            <a:schemeClr val="tx2"/>
                                          </a:solidFill>
                                          <a:latin typeface="Cambria Math" panose="02040503050406030204" pitchFamily="18" charset="0"/>
                                          <a:ea typeface="Cambria Math" panose="02040503050406030204" pitchFamily="18" charset="0"/>
                                        </a:rPr>
                                      </m:ctrlPr>
                                    </m:dPr>
                                    <m:e>
                                      <m:r>
                                        <a:rPr lang="en-US" b="0" i="1" smtClean="0">
                                          <a:solidFill>
                                            <a:schemeClr val="tx2"/>
                                          </a:solidFill>
                                          <a:latin typeface="Cambria Math" panose="02040503050406030204" pitchFamily="18" charset="0"/>
                                          <a:ea typeface="Cambria Math" panose="02040503050406030204" pitchFamily="18" charset="0"/>
                                        </a:rPr>
                                        <m:t>h</m:t>
                                      </m:r>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𝑟</m:t>
                                      </m:r>
                                      <m:r>
                                        <a:rPr lang="en-US" b="0" i="1" smtClean="0">
                                          <a:solidFill>
                                            <a:schemeClr val="tx2"/>
                                          </a:solidFill>
                                          <a:latin typeface="Cambria Math" panose="02040503050406030204" pitchFamily="18" charset="0"/>
                                          <a:ea typeface="Cambria Math" panose="02040503050406030204" pitchFamily="18" charset="0"/>
                                        </a:rPr>
                                        <m:t>, </m:t>
                                      </m:r>
                                      <m:r>
                                        <a:rPr lang="en-US" b="0" i="1" smtClean="0">
                                          <a:solidFill>
                                            <a:schemeClr val="tx2"/>
                                          </a:solidFill>
                                          <a:latin typeface="Cambria Math" panose="02040503050406030204" pitchFamily="18" charset="0"/>
                                          <a:ea typeface="Cambria Math" panose="02040503050406030204" pitchFamily="18" charset="0"/>
                                        </a:rPr>
                                        <m:t>𝑡</m:t>
                                      </m:r>
                                    </m:e>
                                  </m:d>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𝑑</m:t>
                                  </m:r>
                                  <m:r>
                                    <a:rPr lang="en-US" b="0" i="1" smtClean="0">
                                      <a:solidFill>
                                        <a:schemeClr val="tx2"/>
                                      </a:solidFill>
                                      <a:latin typeface="Cambria Math" panose="02040503050406030204" pitchFamily="18" charset="0"/>
                                      <a:ea typeface="Cambria Math" panose="02040503050406030204" pitchFamily="18" charset="0"/>
                                    </a:rPr>
                                    <m:t>(</m:t>
                                  </m:r>
                                  <m:sSup>
                                    <m:sSupPr>
                                      <m:ctrlPr>
                                        <a:rPr lang="en-US" b="0" i="1" smtClean="0">
                                          <a:solidFill>
                                            <a:schemeClr val="tx2"/>
                                          </a:solidFill>
                                          <a:latin typeface="Cambria Math" panose="02040503050406030204" pitchFamily="18" charset="0"/>
                                          <a:ea typeface="Cambria Math" panose="02040503050406030204" pitchFamily="18" charset="0"/>
                                        </a:rPr>
                                      </m:ctrlPr>
                                    </m:sSupPr>
                                    <m:e>
                                      <m:r>
                                        <a:rPr lang="en-US" b="0" i="1" smtClean="0">
                                          <a:solidFill>
                                            <a:schemeClr val="tx2"/>
                                          </a:solidFill>
                                          <a:latin typeface="Cambria Math" panose="02040503050406030204" pitchFamily="18" charset="0"/>
                                          <a:ea typeface="Cambria Math" panose="02040503050406030204" pitchFamily="18" charset="0"/>
                                        </a:rPr>
                                        <m:t>h</m:t>
                                      </m:r>
                                    </m:e>
                                    <m:sup>
                                      <m:r>
                                        <a:rPr lang="en-US" b="0" i="1" smtClean="0">
                                          <a:solidFill>
                                            <a:schemeClr val="tx2"/>
                                          </a:solidFill>
                                          <a:latin typeface="Cambria Math" panose="02040503050406030204" pitchFamily="18" charset="0"/>
                                          <a:ea typeface="Cambria Math" panose="02040503050406030204" pitchFamily="18" charset="0"/>
                                        </a:rPr>
                                        <m:t>′</m:t>
                                      </m:r>
                                    </m:sup>
                                  </m:sSup>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𝑟</m:t>
                                  </m:r>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𝑡</m:t>
                                  </m:r>
                                  <m:r>
                                    <a:rPr lang="en-US" b="0" i="1" smtClean="0">
                                      <a:solidFill>
                                        <a:schemeClr val="tx2"/>
                                      </a:solidFill>
                                      <a:latin typeface="Cambria Math" panose="02040503050406030204" pitchFamily="18" charset="0"/>
                                      <a:ea typeface="Cambria Math" panose="02040503050406030204" pitchFamily="18" charset="0"/>
                                    </a:rPr>
                                    <m:t>′)</m:t>
                                  </m:r>
                                </m:e>
                              </m:d>
                            </m:e>
                          </m:nary>
                        </m:e>
                      </m:nary>
                    </m:oMath>
                  </m:oMathPara>
                </a14:m>
                <a:endParaRPr lang="en-US" dirty="0">
                  <a:solidFill>
                    <a:schemeClr val="tx2"/>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41400" y="5425440"/>
                <a:ext cx="5969000" cy="1066800"/>
              </a:xfrm>
              <a:prstGeom prst="rect">
                <a:avLst/>
              </a:prstGeom>
              <a:blipFill rotWithShape="0">
                <a:blip r:embed="rId6"/>
                <a:stretch>
                  <a:fillRect l="-815" t="-4494"/>
                </a:stretch>
              </a:blipFill>
              <a:ln>
                <a:solidFill>
                  <a:schemeClr val="accent2"/>
                </a:solidFill>
              </a:ln>
            </p:spPr>
            <p:txBody>
              <a:bodyPr/>
              <a:lstStyle/>
              <a:p>
                <a:r>
                  <a:rPr lang="en-US">
                    <a:noFill/>
                  </a:rPr>
                  <a:t> </a:t>
                </a:r>
              </a:p>
            </p:txBody>
          </p:sp>
        </mc:Fallback>
      </mc:AlternateContent>
      <p:sp>
        <p:nvSpPr>
          <p:cNvPr id="6" name="TextBox 5"/>
          <p:cNvSpPr txBox="1"/>
          <p:nvPr/>
        </p:nvSpPr>
        <p:spPr>
          <a:xfrm>
            <a:off x="7442200" y="5475732"/>
            <a:ext cx="1206500" cy="369332"/>
          </a:xfrm>
          <a:prstGeom prst="rect">
            <a:avLst/>
          </a:prstGeom>
          <a:noFill/>
        </p:spPr>
        <p:txBody>
          <a:bodyPr wrap="square" rtlCol="0">
            <a:spAutoFit/>
          </a:bodyPr>
          <a:lstStyle/>
          <a:p>
            <a:r>
              <a:rPr lang="en-US" dirty="0" smtClean="0">
                <a:solidFill>
                  <a:schemeClr val="tx2"/>
                </a:solidFill>
              </a:rPr>
              <a:t>Skip-gram </a:t>
            </a:r>
            <a:endParaRPr lang="en-US" dirty="0">
              <a:solidFill>
                <a:schemeClr val="tx2"/>
              </a:solidFill>
            </a:endParaRPr>
          </a:p>
        </p:txBody>
      </p:sp>
      <p:cxnSp>
        <p:nvCxnSpPr>
          <p:cNvPr id="7" name="Straight Arrow Connector 6"/>
          <p:cNvCxnSpPr/>
          <p:nvPr/>
        </p:nvCxnSpPr>
        <p:spPr>
          <a:xfrm flipH="1" flipV="1">
            <a:off x="6731306" y="5034708"/>
            <a:ext cx="787094" cy="483958"/>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8" name="Straight Arrow Connector 7"/>
          <p:cNvCxnSpPr/>
          <p:nvPr/>
        </p:nvCxnSpPr>
        <p:spPr>
          <a:xfrm flipV="1">
            <a:off x="5803900" y="5034708"/>
            <a:ext cx="321478" cy="390734"/>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9830" y="98409"/>
            <a:ext cx="1450160" cy="533432"/>
          </a:xfrm>
          <a:prstGeom prst="rect">
            <a:avLst/>
          </a:prstGeom>
        </p:spPr>
      </p:pic>
      <p:pic>
        <p:nvPicPr>
          <p:cNvPr id="13" name="Picture 2" descr="https://upload.wikimedia.org/wikipedia/en/thumb/a/a5/Nankai_University_logo.svg/1024px-Nankai_University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90969" y="87758"/>
            <a:ext cx="533083" cy="533083"/>
          </a:xfrm>
          <a:prstGeom prst="rect">
            <a:avLst/>
          </a:prstGeom>
          <a:noFill/>
          <a:extLst>
            <a:ext uri="{909E8E84-426E-40DD-AFC4-6F175D3DCCD1}">
              <a14:hiddenFill xmlns:a14="http://schemas.microsoft.com/office/drawing/2010/main">
                <a:solidFill>
                  <a:srgbClr val="FFFFFF"/>
                </a:solidFill>
              </a14:hiddenFill>
            </a:ext>
          </a:extLst>
        </p:spPr>
      </p:pic>
      <p:pic>
        <p:nvPicPr>
          <p:cNvPr id="3" name="新录音 15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01631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7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75F77"/>
      </a:accent1>
      <a:accent2>
        <a:srgbClr val="D74B4B"/>
      </a:accent2>
      <a:accent3>
        <a:srgbClr val="A7AA9D"/>
      </a:accent3>
      <a:accent4>
        <a:srgbClr val="2192BC"/>
      </a:accent4>
      <a:accent5>
        <a:srgbClr val="354B5E"/>
      </a:accent5>
      <a:accent6>
        <a:srgbClr val="BFBFBF"/>
      </a:accent6>
      <a:hlink>
        <a:srgbClr val="D74B4B"/>
      </a:hlink>
      <a:folHlink>
        <a:srgbClr val="869FB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5843</TotalTime>
  <Words>4077</Words>
  <Application>Microsoft Office PowerPoint</Application>
  <PresentationFormat>Widescreen</PresentationFormat>
  <Paragraphs>410</Paragraphs>
  <Slides>28</Slides>
  <Notes>27</Notes>
  <HiddenSlides>0</HiddenSlides>
  <MMClips>28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Microsoft YaHei UI</vt:lpstr>
      <vt:lpstr>宋体</vt:lpstr>
      <vt:lpstr>Arial</vt:lpstr>
      <vt:lpstr>Calibri</vt:lpstr>
      <vt:lpstr>Calibri Light</vt:lpstr>
      <vt:lpstr>Cambria Math</vt:lpstr>
      <vt:lpstr>Century Gothic</vt:lpstr>
      <vt:lpstr>Segoe UI</vt:lpstr>
      <vt:lpstr>Times New Roman</vt:lpstr>
      <vt:lpstr>Office 主题</vt:lpstr>
      <vt:lpstr>Deep Learning for Time Dependent Tasks and Time Independent Tasks</vt:lpstr>
      <vt:lpstr>Who am I</vt:lpstr>
      <vt:lpstr>Content</vt:lpstr>
      <vt:lpstr>Word Embedding</vt:lpstr>
      <vt:lpstr>Challenges in Word Embedding</vt:lpstr>
      <vt:lpstr>Knowledge Graph</vt:lpstr>
      <vt:lpstr>Knowledge Categories in Knowledge Graph</vt:lpstr>
      <vt:lpstr>Learn from corpus: Skip-gram</vt:lpstr>
      <vt:lpstr>Learn from Relational knowledge: R-NET</vt:lpstr>
      <vt:lpstr>Learn from Categorical knowledge: C-NET</vt:lpstr>
      <vt:lpstr>RC-NET</vt:lpstr>
      <vt:lpstr>Word vector space influenced by RC-NET</vt:lpstr>
      <vt:lpstr>Word vector space influence by RC-NET</vt:lpstr>
      <vt:lpstr>Content</vt:lpstr>
      <vt:lpstr>Sequential Click Prediction for Sponsored Search</vt:lpstr>
      <vt:lpstr>Data Analysis</vt:lpstr>
      <vt:lpstr>Model and Analysis</vt:lpstr>
      <vt:lpstr>Health Status Assessment for Hard Drives</vt:lpstr>
      <vt:lpstr>Health Degree</vt:lpstr>
      <vt:lpstr>Model and Analysis</vt:lpstr>
      <vt:lpstr>Dependency Analysis</vt:lpstr>
      <vt:lpstr>Content</vt:lpstr>
      <vt:lpstr>Posed and Spontaneous Expression Recognition </vt:lpstr>
      <vt:lpstr>Deep Neural Network for Posed and Spontaneous Expression Recognition </vt:lpstr>
      <vt:lpstr>Content</vt:lpstr>
      <vt:lpstr>Deep Reinforcement Learning</vt:lpstr>
      <vt:lpstr>Conclusions</vt:lpstr>
      <vt:lpstr>Thanks!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Yalong Bai (MSR Student-Person Consulting)</cp:lastModifiedBy>
  <cp:revision>253</cp:revision>
  <dcterms:created xsi:type="dcterms:W3CDTF">2015-08-26T08:40:07Z</dcterms:created>
  <dcterms:modified xsi:type="dcterms:W3CDTF">2016-06-24T04:59:34Z</dcterms:modified>
</cp:coreProperties>
</file>